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5"/>
  </p:sldMasterIdLst>
  <p:notesMasterIdLst>
    <p:notesMasterId r:id="rId69"/>
  </p:notesMasterIdLst>
  <p:sldIdLst>
    <p:sldId id="264" r:id="rId6"/>
    <p:sldId id="295" r:id="rId7"/>
    <p:sldId id="266" r:id="rId8"/>
    <p:sldId id="320" r:id="rId9"/>
    <p:sldId id="342" r:id="rId10"/>
    <p:sldId id="309" r:id="rId11"/>
    <p:sldId id="329" r:id="rId12"/>
    <p:sldId id="339" r:id="rId13"/>
    <p:sldId id="340" r:id="rId14"/>
    <p:sldId id="341" r:id="rId15"/>
    <p:sldId id="285" r:id="rId16"/>
    <p:sldId id="296" r:id="rId17"/>
    <p:sldId id="287" r:id="rId18"/>
    <p:sldId id="292" r:id="rId19"/>
    <p:sldId id="298" r:id="rId20"/>
    <p:sldId id="336" r:id="rId21"/>
    <p:sldId id="275" r:id="rId22"/>
    <p:sldId id="286" r:id="rId23"/>
    <p:sldId id="300" r:id="rId24"/>
    <p:sldId id="301" r:id="rId25"/>
    <p:sldId id="349" r:id="rId26"/>
    <p:sldId id="355" r:id="rId27"/>
    <p:sldId id="288" r:id="rId28"/>
    <p:sldId id="327" r:id="rId29"/>
    <p:sldId id="289" r:id="rId30"/>
    <p:sldId id="303" r:id="rId31"/>
    <p:sldId id="290" r:id="rId32"/>
    <p:sldId id="328" r:id="rId33"/>
    <p:sldId id="345" r:id="rId34"/>
    <p:sldId id="333" r:id="rId35"/>
    <p:sldId id="291" r:id="rId36"/>
    <p:sldId id="338" r:id="rId37"/>
    <p:sldId id="306" r:id="rId38"/>
    <p:sldId id="304" r:id="rId39"/>
    <p:sldId id="321" r:id="rId40"/>
    <p:sldId id="310" r:id="rId41"/>
    <p:sldId id="322" r:id="rId42"/>
    <p:sldId id="325" r:id="rId43"/>
    <p:sldId id="324" r:id="rId44"/>
    <p:sldId id="326" r:id="rId45"/>
    <p:sldId id="344" r:id="rId46"/>
    <p:sldId id="323" r:id="rId47"/>
    <p:sldId id="297" r:id="rId48"/>
    <p:sldId id="343" r:id="rId49"/>
    <p:sldId id="313" r:id="rId50"/>
    <p:sldId id="331" r:id="rId51"/>
    <p:sldId id="319" r:id="rId52"/>
    <p:sldId id="334" r:id="rId53"/>
    <p:sldId id="316" r:id="rId54"/>
    <p:sldId id="315" r:id="rId55"/>
    <p:sldId id="332" r:id="rId56"/>
    <p:sldId id="335" r:id="rId57"/>
    <p:sldId id="330" r:id="rId58"/>
    <p:sldId id="308" r:id="rId59"/>
    <p:sldId id="337" r:id="rId60"/>
    <p:sldId id="348" r:id="rId61"/>
    <p:sldId id="350" r:id="rId62"/>
    <p:sldId id="351" r:id="rId63"/>
    <p:sldId id="352" r:id="rId64"/>
    <p:sldId id="357" r:id="rId65"/>
    <p:sldId id="356" r:id="rId66"/>
    <p:sldId id="353" r:id="rId67"/>
    <p:sldId id="354"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FEF185-E5E7-4CDA-80D4-CA69D57BC3D4}">
          <p14:sldIdLst>
            <p14:sldId id="264"/>
            <p14:sldId id="295"/>
            <p14:sldId id="266"/>
            <p14:sldId id="320"/>
            <p14:sldId id="342"/>
            <p14:sldId id="309"/>
            <p14:sldId id="329"/>
            <p14:sldId id="339"/>
            <p14:sldId id="340"/>
            <p14:sldId id="341"/>
            <p14:sldId id="285"/>
            <p14:sldId id="296"/>
            <p14:sldId id="287"/>
            <p14:sldId id="292"/>
            <p14:sldId id="298"/>
            <p14:sldId id="336"/>
            <p14:sldId id="275"/>
            <p14:sldId id="286"/>
            <p14:sldId id="300"/>
            <p14:sldId id="301"/>
            <p14:sldId id="349"/>
            <p14:sldId id="355"/>
            <p14:sldId id="288"/>
            <p14:sldId id="327"/>
            <p14:sldId id="289"/>
            <p14:sldId id="303"/>
            <p14:sldId id="290"/>
            <p14:sldId id="328"/>
            <p14:sldId id="345"/>
            <p14:sldId id="333"/>
            <p14:sldId id="291"/>
            <p14:sldId id="338"/>
            <p14:sldId id="306"/>
            <p14:sldId id="304"/>
            <p14:sldId id="321"/>
            <p14:sldId id="310"/>
            <p14:sldId id="322"/>
            <p14:sldId id="325"/>
            <p14:sldId id="324"/>
            <p14:sldId id="326"/>
            <p14:sldId id="344"/>
            <p14:sldId id="323"/>
            <p14:sldId id="297"/>
            <p14:sldId id="343"/>
            <p14:sldId id="313"/>
            <p14:sldId id="331"/>
            <p14:sldId id="319"/>
            <p14:sldId id="334"/>
            <p14:sldId id="316"/>
            <p14:sldId id="315"/>
            <p14:sldId id="332"/>
            <p14:sldId id="335"/>
            <p14:sldId id="330"/>
            <p14:sldId id="308"/>
            <p14:sldId id="337"/>
            <p14:sldId id="348"/>
            <p14:sldId id="350"/>
            <p14:sldId id="351"/>
            <p14:sldId id="352"/>
            <p14:sldId id="357"/>
            <p14:sldId id="356"/>
            <p14:sldId id="353"/>
            <p14:sldId id="354"/>
          </p14:sldIdLst>
        </p14:section>
        <p14:section name="Untitled Section" id="{53498D66-90EF-4675-BAAA-C109A55F62C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lleAC" initials="D" lastIdx="7" clrIdx="0">
    <p:extLst>
      <p:ext uri="{19B8F6BF-5375-455C-9EA6-DF929625EA0E}">
        <p15:presenceInfo xmlns:p15="http://schemas.microsoft.com/office/powerpoint/2012/main" userId="DilleAC" providerId="None"/>
      </p:ext>
    </p:extLst>
  </p:cmAuthor>
  <p:cmAuthor id="2" name="Sanders, Alisha A Ms CIV USA IMCOM HQ" initials="SAAMCUIH" lastIdx="2" clrIdx="1">
    <p:extLst>
      <p:ext uri="{19B8F6BF-5375-455C-9EA6-DF929625EA0E}">
        <p15:presenceInfo xmlns:p15="http://schemas.microsoft.com/office/powerpoint/2012/main" userId="S-1-5-21-4101780369-38368224-130243791-9419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B5012C-6996-A775-398B-54D75D9A87B9}" v="47" dt="2022-02-02T14:20:13.293"/>
    <p1510:client id="{750339DF-7BA8-4934-8D38-8F7C54765675}" v="5" dt="2022-02-02T14:50:14.069"/>
    <p1510:client id="{9EBEB714-E405-496A-BEBE-4EE459D0CCDC}" v="28" dt="2022-02-02T14:41:40.4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commentAuthors" Target="commentAuthors.xml"/><Relationship Id="rId7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microsoft.com/office/2015/10/relationships/revisionInfo" Target="revisionInfo.xml"/><Relationship Id="rId7" Type="http://schemas.openxmlformats.org/officeDocument/2006/relationships/slide" Target="slides/slide2.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o, Lionel CTR USARMY FCOE (USA)" userId="S::lionel.franco.ctr@army.mil::acd90bba-3ea3-4823-8bf1-3e4ed0ee718e" providerId="AD" clId="Web-{06B5012C-6996-A775-398B-54D75D9A87B9}"/>
    <pc:docChg chg="modSld">
      <pc:chgData name="Franco, Lionel CTR USARMY FCOE (USA)" userId="S::lionel.franco.ctr@army.mil::acd90bba-3ea3-4823-8bf1-3e4ed0ee718e" providerId="AD" clId="Web-{06B5012C-6996-A775-398B-54D75D9A87B9}" dt="2022-02-02T14:20:13.293" v="46" actId="20577"/>
      <pc:docMkLst>
        <pc:docMk/>
      </pc:docMkLst>
      <pc:sldChg chg="addSp modSp">
        <pc:chgData name="Franco, Lionel CTR USARMY FCOE (USA)" userId="S::lionel.franco.ctr@army.mil::acd90bba-3ea3-4823-8bf1-3e4ed0ee718e" providerId="AD" clId="Web-{06B5012C-6996-A775-398B-54D75D9A87B9}" dt="2022-02-02T14:20:13.293" v="46" actId="20577"/>
        <pc:sldMkLst>
          <pc:docMk/>
          <pc:sldMk cId="2272451289" sldId="354"/>
        </pc:sldMkLst>
        <pc:spChg chg="mod">
          <ac:chgData name="Franco, Lionel CTR USARMY FCOE (USA)" userId="S::lionel.franco.ctr@army.mil::acd90bba-3ea3-4823-8bf1-3e4ed0ee718e" providerId="AD" clId="Web-{06B5012C-6996-A775-398B-54D75D9A87B9}" dt="2022-02-02T14:19:26.183" v="2" actId="20577"/>
          <ac:spMkLst>
            <pc:docMk/>
            <pc:sldMk cId="2272451289" sldId="354"/>
            <ac:spMk id="3" creationId="{00000000-0000-0000-0000-000000000000}"/>
          </ac:spMkLst>
        </pc:spChg>
        <pc:spChg chg="add mod">
          <ac:chgData name="Franco, Lionel CTR USARMY FCOE (USA)" userId="S::lionel.franco.ctr@army.mil::acd90bba-3ea3-4823-8bf1-3e4ed0ee718e" providerId="AD" clId="Web-{06B5012C-6996-A775-398B-54D75D9A87B9}" dt="2022-02-02T14:20:13.293" v="46" actId="20577"/>
          <ac:spMkLst>
            <pc:docMk/>
            <pc:sldMk cId="2272451289" sldId="354"/>
            <ac:spMk id="5" creationId="{47B070DF-FB4B-4F0B-B931-C87F5C76FFF5}"/>
          </ac:spMkLst>
        </pc:spChg>
      </pc:sldChg>
    </pc:docChg>
  </pc:docChgLst>
  <pc:docChgLst>
    <pc:chgData name="Franco, Lionel CTR USARMY FCOE (USA)" userId="S::lionel.franco.ctr@army.mil::acd90bba-3ea3-4823-8bf1-3e4ed0ee718e" providerId="AD" clId="Web-{750339DF-7BA8-4934-8D38-8F7C54765675}"/>
    <pc:docChg chg="modSld">
      <pc:chgData name="Franco, Lionel CTR USARMY FCOE (USA)" userId="S::lionel.franco.ctr@army.mil::acd90bba-3ea3-4823-8bf1-3e4ed0ee718e" providerId="AD" clId="Web-{750339DF-7BA8-4934-8D38-8F7C54765675}" dt="2022-02-02T14:50:14.069" v="4" actId="20577"/>
      <pc:docMkLst>
        <pc:docMk/>
      </pc:docMkLst>
      <pc:sldChg chg="modSp">
        <pc:chgData name="Franco, Lionel CTR USARMY FCOE (USA)" userId="S::lionel.franco.ctr@army.mil::acd90bba-3ea3-4823-8bf1-3e4ed0ee718e" providerId="AD" clId="Web-{750339DF-7BA8-4934-8D38-8F7C54765675}" dt="2022-02-02T14:50:14.069" v="4" actId="20577"/>
        <pc:sldMkLst>
          <pc:docMk/>
          <pc:sldMk cId="1862413980" sldId="352"/>
        </pc:sldMkLst>
        <pc:spChg chg="mod">
          <ac:chgData name="Franco, Lionel CTR USARMY FCOE (USA)" userId="S::lionel.franco.ctr@army.mil::acd90bba-3ea3-4823-8bf1-3e4ed0ee718e" providerId="AD" clId="Web-{750339DF-7BA8-4934-8D38-8F7C54765675}" dt="2022-02-02T14:50:14.069" v="4" actId="20577"/>
          <ac:spMkLst>
            <pc:docMk/>
            <pc:sldMk cId="1862413980" sldId="352"/>
            <ac:spMk id="3" creationId="{00000000-0000-0000-0000-000000000000}"/>
          </ac:spMkLst>
        </pc:spChg>
      </pc:sldChg>
      <pc:sldChg chg="modSp">
        <pc:chgData name="Franco, Lionel CTR USARMY FCOE (USA)" userId="S::lionel.franco.ctr@army.mil::acd90bba-3ea3-4823-8bf1-3e4ed0ee718e" providerId="AD" clId="Web-{750339DF-7BA8-4934-8D38-8F7C54765675}" dt="2022-02-02T14:49:42.678" v="2" actId="20577"/>
        <pc:sldMkLst>
          <pc:docMk/>
          <pc:sldMk cId="1374275366" sldId="356"/>
        </pc:sldMkLst>
        <pc:spChg chg="mod">
          <ac:chgData name="Franco, Lionel CTR USARMY FCOE (USA)" userId="S::lionel.franco.ctr@army.mil::acd90bba-3ea3-4823-8bf1-3e4ed0ee718e" providerId="AD" clId="Web-{750339DF-7BA8-4934-8D38-8F7C54765675}" dt="2022-02-02T14:49:42.678" v="2" actId="20577"/>
          <ac:spMkLst>
            <pc:docMk/>
            <pc:sldMk cId="1374275366" sldId="356"/>
            <ac:spMk id="3" creationId="{00000000-0000-0000-0000-000000000000}"/>
          </ac:spMkLst>
        </pc:spChg>
      </pc:sldChg>
    </pc:docChg>
  </pc:docChgLst>
  <pc:docChgLst>
    <pc:chgData name="Franco, Lionel CTR USARMY FCOE (USA)" userId="S::lionel.franco.ctr@army.mil::acd90bba-3ea3-4823-8bf1-3e4ed0ee718e" providerId="AD" clId="Web-{9EBEB714-E405-496A-BEBE-4EE459D0CCDC}"/>
    <pc:docChg chg="modSld">
      <pc:chgData name="Franco, Lionel CTR USARMY FCOE (USA)" userId="S::lionel.franco.ctr@army.mil::acd90bba-3ea3-4823-8bf1-3e4ed0ee718e" providerId="AD" clId="Web-{9EBEB714-E405-496A-BEBE-4EE459D0CCDC}" dt="2022-02-02T14:41:40.477" v="27" actId="20577"/>
      <pc:docMkLst>
        <pc:docMk/>
      </pc:docMkLst>
      <pc:sldChg chg="modSp">
        <pc:chgData name="Franco, Lionel CTR USARMY FCOE (USA)" userId="S::lionel.franco.ctr@army.mil::acd90bba-3ea3-4823-8bf1-3e4ed0ee718e" providerId="AD" clId="Web-{9EBEB714-E405-496A-BEBE-4EE459D0CCDC}" dt="2022-02-02T14:41:40.477" v="27" actId="20577"/>
        <pc:sldMkLst>
          <pc:docMk/>
          <pc:sldMk cId="1374275366" sldId="356"/>
        </pc:sldMkLst>
        <pc:spChg chg="mod">
          <ac:chgData name="Franco, Lionel CTR USARMY FCOE (USA)" userId="S::lionel.franco.ctr@army.mil::acd90bba-3ea3-4823-8bf1-3e4ed0ee718e" providerId="AD" clId="Web-{9EBEB714-E405-496A-BEBE-4EE459D0CCDC}" dt="2022-02-02T14:41:40.477" v="27" actId="20577"/>
          <ac:spMkLst>
            <pc:docMk/>
            <pc:sldMk cId="1374275366" sldId="356"/>
            <ac:spMk id="3"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2" dt="2021-03-31T14:47:36.995" idx="2">
    <p:pos x="10" y="10"/>
    <p:text>Recommend changing "assignment transmission" to "receipt of assignment instructions" in both bullets</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idx="1"/>
          </p:nvPr>
        </p:nvSpPr>
        <p:spPr>
          <a:xfrm>
            <a:off x="3884614" y="0"/>
            <a:ext cx="2971800" cy="458788"/>
          </a:xfrm>
          <a:prstGeom prst="rect">
            <a:avLst/>
          </a:prstGeom>
        </p:spPr>
        <p:txBody>
          <a:bodyPr vert="horz" lIns="91427" tIns="45714" rIns="91427" bIns="45714" rtlCol="0"/>
          <a:lstStyle>
            <a:lvl1pPr algn="r">
              <a:defRPr sz="1200"/>
            </a:lvl1pPr>
          </a:lstStyle>
          <a:p>
            <a:fld id="{C1E4B8CC-50C6-460D-A937-1D42699A48E1}" type="datetimeFigureOut">
              <a:rPr lang="en-US" smtClean="0"/>
              <a:t>2/2/2022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27" tIns="45714" rIns="91427" bIns="45714" rtlCol="0" anchor="ctr"/>
          <a:lstStyle/>
          <a:p>
            <a:endParaRPr lang="en-US"/>
          </a:p>
        </p:txBody>
      </p:sp>
      <p:sp>
        <p:nvSpPr>
          <p:cNvPr id="5" name="Notes Placeholder 4"/>
          <p:cNvSpPr>
            <a:spLocks noGrp="1"/>
          </p:cNvSpPr>
          <p:nvPr>
            <p:ph type="body" sz="quarter" idx="3"/>
          </p:nvPr>
        </p:nvSpPr>
        <p:spPr>
          <a:xfrm>
            <a:off x="685800" y="4400550"/>
            <a:ext cx="5486400" cy="3600449"/>
          </a:xfrm>
          <a:prstGeom prst="rect">
            <a:avLst/>
          </a:prstGeom>
        </p:spPr>
        <p:txBody>
          <a:bodyPr vert="horz" lIns="91427" tIns="45714" rIns="91427"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27" tIns="45714" rIns="91427"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685214"/>
            <a:ext cx="2971800" cy="458787"/>
          </a:xfrm>
          <a:prstGeom prst="rect">
            <a:avLst/>
          </a:prstGeom>
        </p:spPr>
        <p:txBody>
          <a:bodyPr vert="horz" lIns="91427" tIns="45714" rIns="91427" bIns="45714" rtlCol="0" anchor="b"/>
          <a:lstStyle>
            <a:lvl1pPr algn="r">
              <a:defRPr sz="1200"/>
            </a:lvl1pPr>
          </a:lstStyle>
          <a:p>
            <a:fld id="{13AFE1A4-0A45-453D-A823-FBDE329F22DD}" type="slidenum">
              <a:rPr lang="en-US" smtClean="0"/>
              <a:t>‹#›</a:t>
            </a:fld>
            <a:endParaRPr lang="en-US"/>
          </a:p>
        </p:txBody>
      </p:sp>
    </p:spTree>
    <p:extLst>
      <p:ext uri="{BB962C8B-B14F-4D97-AF65-F5344CB8AC3E}">
        <p14:creationId xmlns:p14="http://schemas.microsoft.com/office/powerpoint/2010/main" val="1961485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hrc.army.mil/content/10939"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hrc.army.mil/content/10677"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fmpandme.militaryonesource.mi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fcg.pentagon.mil/"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travel.state.gov/content/travel/en/passports/need-passport.html"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fcg.pentagon.mil/"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s://www.uscis.gov/" TargetMode="External"/><Relationship Id="rId4" Type="http://schemas.openxmlformats.org/officeDocument/2006/relationships/hyperlink" Target="https://travel.state.gov/content/travel/en/passports/need-passport.html"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amc.af.mil/Home/AMC-Travel-Site/AMC-Official-Travel-Page/"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fcg.pentagon.mil/"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amc.af.mil/Home/AMC-Travel-Site/AMC-Pet-Travel-Page/"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defensetravel.dod.mil/Docs/perdiem/JTR.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defensetravel.dod.mil/Docs/perdiem/JTR.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defensetravel.dod.mil/Docs/perdiem/JTR.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defensetravel.dod.mil/Docs/perdiem/JTR.pdf"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www.defensetravel.dod.mil/index.cfm"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defensetravel.dod.mil/Docs/perdiem/JTR.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defensetravel.dod.mil/Docs/perdiem/JTR.pdf"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defensetravel.dod.mil/Docs/perdiem/JTR.pdf"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defensetravel.dod.mil/Docs/perdiem/JTR.pdf"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defensetravel.dod.mil/Docs/perdiem/JTR.pdf"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defensetravel.dod.mil/Docs/perdiem/JTR.pdf"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defensetravel.dod.mil/Docs/perdiem/JTR.pdf"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defensetravel.dod.mil/Docs/perdiem/JTR.pdf"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move.mil/" TargetMode="External"/><Relationship Id="rId2" Type="http://schemas.openxmlformats.org/officeDocument/2006/relationships/slide" Target="../slides/slide47.xml"/><Relationship Id="rId1" Type="http://schemas.openxmlformats.org/officeDocument/2006/relationships/notesMaster" Target="../notesMasters/notesMaster1.xml"/><Relationship Id="rId4" Type="http://schemas.openxmlformats.org/officeDocument/2006/relationships/hyperlink" Target="https://dps.sddc.army.mil/cust/standard/user/home.xhtml" TargetMode="Externa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militaryonesource.mil/"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defensetravel.dod.mil/Docs/perdiem/JTR.pdf"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defensetravel.dod.mil/Docs/perdiem/JTR.pdf"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icss.eta.sddc.army.mil/"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housing.army.mil/"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hrc.army.mil/content/10939"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AFE1A4-0A45-453D-A823-FBDE329F22DD}" type="slidenum">
              <a:rPr lang="en-US" smtClean="0"/>
              <a:t>1</a:t>
            </a:fld>
            <a:endParaRPr lang="en-US"/>
          </a:p>
        </p:txBody>
      </p:sp>
    </p:spTree>
    <p:extLst>
      <p:ext uri="{BB962C8B-B14F-4D97-AF65-F5344CB8AC3E}">
        <p14:creationId xmlns:p14="http://schemas.microsoft.com/office/powerpoint/2010/main" val="2192410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References:</a:t>
            </a:r>
          </a:p>
          <a:p>
            <a:pPr marL="168861" indent="-168861">
              <a:buFont typeface="Arial" panose="020B0604020202020204" pitchFamily="34" charset="0"/>
              <a:buChar char="•"/>
            </a:pPr>
            <a:r>
              <a:rPr lang="en-US"/>
              <a:t>AR 614-200 (Enlisted Assignments and Utilization</a:t>
            </a:r>
            <a:r>
              <a:rPr lang="en-US" baseline="0"/>
              <a:t> Management)</a:t>
            </a:r>
          </a:p>
          <a:p>
            <a:endParaRPr lang="en-US"/>
          </a:p>
        </p:txBody>
      </p:sp>
      <p:sp>
        <p:nvSpPr>
          <p:cNvPr id="4" name="Slide Number Placeholder 3"/>
          <p:cNvSpPr>
            <a:spLocks noGrp="1"/>
          </p:cNvSpPr>
          <p:nvPr>
            <p:ph type="sldNum" sz="quarter" idx="10"/>
          </p:nvPr>
        </p:nvSpPr>
        <p:spPr/>
        <p:txBody>
          <a:bodyPr/>
          <a:lstStyle/>
          <a:p>
            <a:fld id="{13AFE1A4-0A45-453D-A823-FBDE329F22DD}" type="slidenum">
              <a:rPr lang="en-US" smtClean="0"/>
              <a:t>10</a:t>
            </a:fld>
            <a:endParaRPr lang="en-US"/>
          </a:p>
        </p:txBody>
      </p:sp>
    </p:spTree>
    <p:extLst>
      <p:ext uri="{BB962C8B-B14F-4D97-AF65-F5344CB8AC3E}">
        <p14:creationId xmlns:p14="http://schemas.microsoft.com/office/powerpoint/2010/main" val="3467731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References:</a:t>
            </a:r>
          </a:p>
          <a:p>
            <a:pPr marL="168861" indent="-168861">
              <a:buFont typeface="Arial" panose="020B0604020202020204" pitchFamily="34" charset="0"/>
              <a:buChar char="•"/>
            </a:pPr>
            <a:r>
              <a:rPr lang="en-US"/>
              <a:t>AR 600-8-11 (Reassignment)</a:t>
            </a:r>
          </a:p>
        </p:txBody>
      </p:sp>
      <p:sp>
        <p:nvSpPr>
          <p:cNvPr id="4" name="Slide Number Placeholder 3"/>
          <p:cNvSpPr>
            <a:spLocks noGrp="1"/>
          </p:cNvSpPr>
          <p:nvPr>
            <p:ph type="sldNum" sz="quarter" idx="10"/>
          </p:nvPr>
        </p:nvSpPr>
        <p:spPr/>
        <p:txBody>
          <a:bodyPr/>
          <a:lstStyle/>
          <a:p>
            <a:fld id="{13AFE1A4-0A45-453D-A823-FBDE329F22DD}" type="slidenum">
              <a:rPr lang="en-US" smtClean="0"/>
              <a:t>11</a:t>
            </a:fld>
            <a:endParaRPr lang="en-US"/>
          </a:p>
        </p:txBody>
      </p:sp>
    </p:spTree>
    <p:extLst>
      <p:ext uri="{BB962C8B-B14F-4D97-AF65-F5344CB8AC3E}">
        <p14:creationId xmlns:p14="http://schemas.microsoft.com/office/powerpoint/2010/main" val="1687946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References:</a:t>
            </a:r>
          </a:p>
          <a:p>
            <a:pPr marL="168861" indent="-168861">
              <a:buFont typeface="Arial" panose="020B0604020202020204" pitchFamily="34" charset="0"/>
              <a:buChar char="•"/>
            </a:pPr>
            <a:r>
              <a:rPr lang="en-US"/>
              <a:t>AR 600-8-11 (Reassignment)</a:t>
            </a:r>
          </a:p>
        </p:txBody>
      </p:sp>
      <p:sp>
        <p:nvSpPr>
          <p:cNvPr id="4" name="Slide Number Placeholder 3"/>
          <p:cNvSpPr>
            <a:spLocks noGrp="1"/>
          </p:cNvSpPr>
          <p:nvPr>
            <p:ph type="sldNum" sz="quarter" idx="10"/>
          </p:nvPr>
        </p:nvSpPr>
        <p:spPr/>
        <p:txBody>
          <a:bodyPr/>
          <a:lstStyle/>
          <a:p>
            <a:fld id="{13AFE1A4-0A45-453D-A823-FBDE329F22DD}" type="slidenum">
              <a:rPr lang="en-US" smtClean="0"/>
              <a:t>12</a:t>
            </a:fld>
            <a:endParaRPr lang="en-US"/>
          </a:p>
        </p:txBody>
      </p:sp>
    </p:spTree>
    <p:extLst>
      <p:ext uri="{BB962C8B-B14F-4D97-AF65-F5344CB8AC3E}">
        <p14:creationId xmlns:p14="http://schemas.microsoft.com/office/powerpoint/2010/main" val="1162326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References:</a:t>
            </a:r>
          </a:p>
          <a:p>
            <a:pPr marL="168861" indent="-168861">
              <a:buFont typeface="Arial" panose="020B0604020202020204" pitchFamily="34" charset="0"/>
              <a:buChar char="•"/>
            </a:pPr>
            <a:r>
              <a:rPr lang="en-US"/>
              <a:t>AR 612-201 (Initial Military/Prior</a:t>
            </a:r>
            <a:r>
              <a:rPr lang="en-US" baseline="0"/>
              <a:t> Service Trainee Support)</a:t>
            </a:r>
            <a:endParaRPr lang="en-US"/>
          </a:p>
          <a:p>
            <a:pPr marL="168861" indent="-168861">
              <a:buFont typeface="Arial" panose="020B0604020202020204" pitchFamily="34" charset="0"/>
              <a:buChar char="•"/>
            </a:pPr>
            <a:r>
              <a:rPr lang="en-US"/>
              <a:t>AR 614-100</a:t>
            </a:r>
            <a:r>
              <a:rPr lang="en-US" baseline="0"/>
              <a:t> (Officer Assignment Policies, Details, and Transfers)</a:t>
            </a:r>
            <a:endParaRPr lang="en-US"/>
          </a:p>
          <a:p>
            <a:pPr marL="168861" indent="-168861">
              <a:buFont typeface="Arial" panose="020B0604020202020204" pitchFamily="34" charset="0"/>
              <a:buChar char="•"/>
            </a:pPr>
            <a:r>
              <a:rPr lang="en-US"/>
              <a:t>AR 614-200 (Enlisted Assignments and Utilization</a:t>
            </a:r>
            <a:r>
              <a:rPr lang="en-US" baseline="0"/>
              <a:t> Management)</a:t>
            </a:r>
          </a:p>
          <a:p>
            <a:endParaRPr lang="en-US"/>
          </a:p>
        </p:txBody>
      </p:sp>
      <p:sp>
        <p:nvSpPr>
          <p:cNvPr id="4" name="Slide Number Placeholder 3"/>
          <p:cNvSpPr>
            <a:spLocks noGrp="1"/>
          </p:cNvSpPr>
          <p:nvPr>
            <p:ph type="sldNum" sz="quarter" idx="10"/>
          </p:nvPr>
        </p:nvSpPr>
        <p:spPr/>
        <p:txBody>
          <a:bodyPr/>
          <a:lstStyle/>
          <a:p>
            <a:fld id="{13AFE1A4-0A45-453D-A823-FBDE329F22DD}" type="slidenum">
              <a:rPr lang="en-US" smtClean="0"/>
              <a:t>13</a:t>
            </a:fld>
            <a:endParaRPr lang="en-US"/>
          </a:p>
        </p:txBody>
      </p:sp>
    </p:spTree>
    <p:extLst>
      <p:ext uri="{BB962C8B-B14F-4D97-AF65-F5344CB8AC3E}">
        <p14:creationId xmlns:p14="http://schemas.microsoft.com/office/powerpoint/2010/main" val="3930779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References:</a:t>
            </a:r>
          </a:p>
          <a:p>
            <a:pPr marL="168861" indent="-168861">
              <a:buFont typeface="Arial" panose="020B0604020202020204" pitchFamily="34" charset="0"/>
              <a:buChar char="•"/>
            </a:pPr>
            <a:r>
              <a:rPr lang="en-US"/>
              <a:t>AR 600-8-11 (Reassignment)</a:t>
            </a:r>
          </a:p>
          <a:p>
            <a:pPr marL="168861" indent="-168861">
              <a:buFont typeface="Arial" panose="020B0604020202020204" pitchFamily="34" charset="0"/>
              <a:buChar char="•"/>
            </a:pPr>
            <a:r>
              <a:rPr lang="en-US">
                <a:hlinkClick r:id="rId3"/>
              </a:rPr>
              <a:t>https://www.hrc.army.mil/content/10939</a:t>
            </a:r>
            <a:r>
              <a:rPr lang="en-US"/>
              <a:t> (Assignment Deletions, Deferments, Early Arrival, and Reporting Failures to Gain Website)</a:t>
            </a:r>
          </a:p>
          <a:p>
            <a:endParaRPr lang="en-US"/>
          </a:p>
        </p:txBody>
      </p:sp>
      <p:sp>
        <p:nvSpPr>
          <p:cNvPr id="4" name="Slide Number Placeholder 3"/>
          <p:cNvSpPr>
            <a:spLocks noGrp="1"/>
          </p:cNvSpPr>
          <p:nvPr>
            <p:ph type="sldNum" sz="quarter" idx="10"/>
          </p:nvPr>
        </p:nvSpPr>
        <p:spPr/>
        <p:txBody>
          <a:bodyPr/>
          <a:lstStyle/>
          <a:p>
            <a:fld id="{13AFE1A4-0A45-453D-A823-FBDE329F22DD}" type="slidenum">
              <a:rPr lang="en-US" smtClean="0"/>
              <a:t>14</a:t>
            </a:fld>
            <a:endParaRPr lang="en-US"/>
          </a:p>
        </p:txBody>
      </p:sp>
    </p:spTree>
    <p:extLst>
      <p:ext uri="{BB962C8B-B14F-4D97-AF65-F5344CB8AC3E}">
        <p14:creationId xmlns:p14="http://schemas.microsoft.com/office/powerpoint/2010/main" val="1328487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References:</a:t>
            </a:r>
          </a:p>
          <a:p>
            <a:pPr marL="168861" indent="-168861">
              <a:buFont typeface="Arial" panose="020B0604020202020204" pitchFamily="34" charset="0"/>
              <a:buChar char="•"/>
            </a:pPr>
            <a:r>
              <a:rPr lang="en-US"/>
              <a:t>AR</a:t>
            </a:r>
            <a:r>
              <a:rPr lang="en-US" baseline="0"/>
              <a:t> 600-8-11 (Reassignment)</a:t>
            </a:r>
          </a:p>
          <a:p>
            <a:pPr marL="168861" indent="-168861">
              <a:buFont typeface="Arial" panose="020B0604020202020204" pitchFamily="34" charset="0"/>
              <a:buChar char="•"/>
            </a:pPr>
            <a:r>
              <a:rPr lang="en-US"/>
              <a:t>AR 614-100</a:t>
            </a:r>
            <a:r>
              <a:rPr lang="en-US" baseline="0"/>
              <a:t> (Officer Assignment Policies, Details, and Transfers)</a:t>
            </a:r>
            <a:endParaRPr lang="en-US"/>
          </a:p>
          <a:p>
            <a:pPr marL="168861" indent="-168861">
              <a:buFont typeface="Arial" panose="020B0604020202020204" pitchFamily="34" charset="0"/>
              <a:buChar char="•"/>
            </a:pPr>
            <a:r>
              <a:rPr lang="en-US"/>
              <a:t>AR 614-200 (Enlisted Assignments and Utilization</a:t>
            </a:r>
            <a:r>
              <a:rPr lang="en-US" baseline="0"/>
              <a:t> Management)</a:t>
            </a:r>
          </a:p>
          <a:p>
            <a:pPr marL="168861" indent="-168861" defTabSz="900593">
              <a:buFont typeface="Arial" panose="020B0604020202020204" pitchFamily="34" charset="0"/>
              <a:buChar char="•"/>
              <a:defRPr/>
            </a:pPr>
            <a:r>
              <a:rPr lang="en-US">
                <a:hlinkClick r:id="rId3"/>
              </a:rPr>
              <a:t>https://www.hrc.army.mil/content/10677</a:t>
            </a:r>
            <a:r>
              <a:rPr lang="en-US"/>
              <a:t> (Enlisted Compassionate Actions Website)</a:t>
            </a:r>
          </a:p>
          <a:p>
            <a:endParaRPr lang="en-US" baseline="0"/>
          </a:p>
        </p:txBody>
      </p:sp>
      <p:sp>
        <p:nvSpPr>
          <p:cNvPr id="4" name="Slide Number Placeholder 3"/>
          <p:cNvSpPr>
            <a:spLocks noGrp="1"/>
          </p:cNvSpPr>
          <p:nvPr>
            <p:ph type="sldNum" sz="quarter" idx="10"/>
          </p:nvPr>
        </p:nvSpPr>
        <p:spPr/>
        <p:txBody>
          <a:bodyPr/>
          <a:lstStyle/>
          <a:p>
            <a:fld id="{13AFE1A4-0A45-453D-A823-FBDE329F22DD}" type="slidenum">
              <a:rPr lang="en-US" smtClean="0"/>
              <a:t>15</a:t>
            </a:fld>
            <a:endParaRPr lang="en-US"/>
          </a:p>
        </p:txBody>
      </p:sp>
    </p:spTree>
    <p:extLst>
      <p:ext uri="{BB962C8B-B14F-4D97-AF65-F5344CB8AC3E}">
        <p14:creationId xmlns:p14="http://schemas.microsoft.com/office/powerpoint/2010/main" val="1354306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References:</a:t>
            </a:r>
          </a:p>
          <a:p>
            <a:pPr marL="168861" indent="-168861">
              <a:buFont typeface="Arial" panose="020B0604020202020204" pitchFamily="34" charset="0"/>
              <a:buChar char="•"/>
            </a:pPr>
            <a:r>
              <a:rPr lang="en-US"/>
              <a:t>AR 600-8-8 (The Total Army Sponsorship</a:t>
            </a:r>
            <a:r>
              <a:rPr lang="en-US" baseline="0"/>
              <a:t> Program)</a:t>
            </a:r>
            <a:endParaRPr lang="en-US"/>
          </a:p>
        </p:txBody>
      </p:sp>
      <p:sp>
        <p:nvSpPr>
          <p:cNvPr id="4" name="Slide Number Placeholder 3"/>
          <p:cNvSpPr>
            <a:spLocks noGrp="1"/>
          </p:cNvSpPr>
          <p:nvPr>
            <p:ph type="sldNum" sz="quarter" idx="10"/>
          </p:nvPr>
        </p:nvSpPr>
        <p:spPr/>
        <p:txBody>
          <a:bodyPr/>
          <a:lstStyle/>
          <a:p>
            <a:fld id="{13AFE1A4-0A45-453D-A823-FBDE329F22DD}" type="slidenum">
              <a:rPr lang="en-US" smtClean="0"/>
              <a:t>16</a:t>
            </a:fld>
            <a:endParaRPr lang="en-US"/>
          </a:p>
        </p:txBody>
      </p:sp>
    </p:spTree>
    <p:extLst>
      <p:ext uri="{BB962C8B-B14F-4D97-AF65-F5344CB8AC3E}">
        <p14:creationId xmlns:p14="http://schemas.microsoft.com/office/powerpoint/2010/main" val="2010835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References:</a:t>
            </a:r>
          </a:p>
          <a:p>
            <a:pPr marL="168861" indent="-168861">
              <a:buFont typeface="Arial" panose="020B0604020202020204" pitchFamily="34" charset="0"/>
              <a:buChar char="•"/>
            </a:pPr>
            <a:r>
              <a:rPr lang="en-US"/>
              <a:t>AR 600-8-11 (Reassignment)</a:t>
            </a:r>
          </a:p>
          <a:p>
            <a:pPr marL="168861" indent="-168861">
              <a:buFont typeface="Arial" panose="020B0604020202020204" pitchFamily="34" charset="0"/>
              <a:buChar char="•"/>
            </a:pPr>
            <a:r>
              <a:rPr lang="en-US"/>
              <a:t>AR 614-30</a:t>
            </a:r>
            <a:r>
              <a:rPr lang="en-US" baseline="0"/>
              <a:t> (Overseas Service)</a:t>
            </a:r>
          </a:p>
          <a:p>
            <a:pPr marL="168861" indent="-168861">
              <a:buFont typeface="Arial" panose="020B0604020202020204" pitchFamily="34" charset="0"/>
              <a:buChar char="•"/>
            </a:pPr>
            <a:r>
              <a:rPr lang="en-US" baseline="0"/>
              <a:t>AR 55-46 (Travel Overseas)</a:t>
            </a:r>
            <a:endParaRPr lang="en-US"/>
          </a:p>
        </p:txBody>
      </p:sp>
      <p:sp>
        <p:nvSpPr>
          <p:cNvPr id="4" name="Slide Number Placeholder 3"/>
          <p:cNvSpPr>
            <a:spLocks noGrp="1"/>
          </p:cNvSpPr>
          <p:nvPr>
            <p:ph type="sldNum" sz="quarter" idx="10"/>
          </p:nvPr>
        </p:nvSpPr>
        <p:spPr/>
        <p:txBody>
          <a:bodyPr/>
          <a:lstStyle/>
          <a:p>
            <a:fld id="{13AFE1A4-0A45-453D-A823-FBDE329F22DD}" type="slidenum">
              <a:rPr lang="en-US" smtClean="0"/>
              <a:t>17</a:t>
            </a:fld>
            <a:endParaRPr lang="en-US"/>
          </a:p>
        </p:txBody>
      </p:sp>
    </p:spTree>
    <p:extLst>
      <p:ext uri="{BB962C8B-B14F-4D97-AF65-F5344CB8AC3E}">
        <p14:creationId xmlns:p14="http://schemas.microsoft.com/office/powerpoint/2010/main" val="546108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References:</a:t>
            </a:r>
          </a:p>
          <a:p>
            <a:pPr marL="168861" indent="-168861">
              <a:buFont typeface="Arial" panose="020B0604020202020204" pitchFamily="34" charset="0"/>
              <a:buChar char="•"/>
            </a:pPr>
            <a:r>
              <a:rPr lang="en-US"/>
              <a:t>AR 608-75 (Exceptional Family member Program)</a:t>
            </a:r>
          </a:p>
        </p:txBody>
      </p:sp>
      <p:sp>
        <p:nvSpPr>
          <p:cNvPr id="4" name="Slide Number Placeholder 3"/>
          <p:cNvSpPr>
            <a:spLocks noGrp="1"/>
          </p:cNvSpPr>
          <p:nvPr>
            <p:ph type="sldNum" sz="quarter" idx="10"/>
          </p:nvPr>
        </p:nvSpPr>
        <p:spPr/>
        <p:txBody>
          <a:bodyPr/>
          <a:lstStyle/>
          <a:p>
            <a:fld id="{13AFE1A4-0A45-453D-A823-FBDE329F22DD}" type="slidenum">
              <a:rPr lang="en-US" smtClean="0"/>
              <a:t>18</a:t>
            </a:fld>
            <a:endParaRPr lang="en-US"/>
          </a:p>
        </p:txBody>
      </p:sp>
    </p:spTree>
    <p:extLst>
      <p:ext uri="{BB962C8B-B14F-4D97-AF65-F5344CB8AC3E}">
        <p14:creationId xmlns:p14="http://schemas.microsoft.com/office/powerpoint/2010/main" val="698597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References:</a:t>
            </a:r>
          </a:p>
          <a:p>
            <a:pPr marL="168861" indent="-168861">
              <a:buFont typeface="Arial" panose="020B0604020202020204" pitchFamily="34" charset="0"/>
              <a:buChar char="•"/>
            </a:pPr>
            <a:r>
              <a:rPr lang="en-US"/>
              <a:t>AR 608-75 (Exceptional Family member Program)</a:t>
            </a:r>
          </a:p>
          <a:p>
            <a:endParaRPr lang="en-US"/>
          </a:p>
        </p:txBody>
      </p:sp>
      <p:sp>
        <p:nvSpPr>
          <p:cNvPr id="4" name="Slide Number Placeholder 3"/>
          <p:cNvSpPr>
            <a:spLocks noGrp="1"/>
          </p:cNvSpPr>
          <p:nvPr>
            <p:ph type="sldNum" sz="quarter" idx="10"/>
          </p:nvPr>
        </p:nvSpPr>
        <p:spPr/>
        <p:txBody>
          <a:bodyPr/>
          <a:lstStyle/>
          <a:p>
            <a:fld id="{13AFE1A4-0A45-453D-A823-FBDE329F22DD}" type="slidenum">
              <a:rPr lang="en-US" smtClean="0"/>
              <a:t>19</a:t>
            </a:fld>
            <a:endParaRPr lang="en-US"/>
          </a:p>
        </p:txBody>
      </p:sp>
    </p:spTree>
    <p:extLst>
      <p:ext uri="{BB962C8B-B14F-4D97-AF65-F5344CB8AC3E}">
        <p14:creationId xmlns:p14="http://schemas.microsoft.com/office/powerpoint/2010/main" val="2723426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a:t>
            </a:r>
          </a:p>
          <a:p>
            <a:r>
              <a:rPr lang="en-US"/>
              <a:t>AR 600-8-11, Reassignment, p</a:t>
            </a:r>
            <a:r>
              <a:rPr lang="en-US" baseline="0"/>
              <a:t>aragraph 2-8a.</a:t>
            </a:r>
            <a:endParaRPr lang="en-US"/>
          </a:p>
        </p:txBody>
      </p:sp>
      <p:sp>
        <p:nvSpPr>
          <p:cNvPr id="4" name="Slide Number Placeholder 3"/>
          <p:cNvSpPr>
            <a:spLocks noGrp="1"/>
          </p:cNvSpPr>
          <p:nvPr>
            <p:ph type="sldNum" sz="quarter" idx="10"/>
          </p:nvPr>
        </p:nvSpPr>
        <p:spPr/>
        <p:txBody>
          <a:bodyPr/>
          <a:lstStyle/>
          <a:p>
            <a:fld id="{13AFE1A4-0A45-453D-A823-FBDE329F22DD}" type="slidenum">
              <a:rPr lang="en-US" smtClean="0"/>
              <a:t>2</a:t>
            </a:fld>
            <a:endParaRPr lang="en-US"/>
          </a:p>
        </p:txBody>
      </p:sp>
    </p:spTree>
    <p:extLst>
      <p:ext uri="{BB962C8B-B14F-4D97-AF65-F5344CB8AC3E}">
        <p14:creationId xmlns:p14="http://schemas.microsoft.com/office/powerpoint/2010/main" val="3541470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References:</a:t>
            </a:r>
          </a:p>
          <a:p>
            <a:pPr marL="168861" indent="-168861">
              <a:buFont typeface="Arial" panose="020B0604020202020204" pitchFamily="34" charset="0"/>
              <a:buChar char="•"/>
            </a:pPr>
            <a:r>
              <a:rPr lang="en-US"/>
              <a:t>AR 608-75 (Exceptional Family member Program)</a:t>
            </a:r>
          </a:p>
          <a:p>
            <a:endParaRPr lang="en-US"/>
          </a:p>
        </p:txBody>
      </p:sp>
      <p:sp>
        <p:nvSpPr>
          <p:cNvPr id="4" name="Slide Number Placeholder 3"/>
          <p:cNvSpPr>
            <a:spLocks noGrp="1"/>
          </p:cNvSpPr>
          <p:nvPr>
            <p:ph type="sldNum" sz="quarter" idx="10"/>
          </p:nvPr>
        </p:nvSpPr>
        <p:spPr/>
        <p:txBody>
          <a:bodyPr/>
          <a:lstStyle/>
          <a:p>
            <a:fld id="{13AFE1A4-0A45-453D-A823-FBDE329F22DD}" type="slidenum">
              <a:rPr lang="en-US" smtClean="0"/>
              <a:t>20</a:t>
            </a:fld>
            <a:endParaRPr lang="en-US"/>
          </a:p>
        </p:txBody>
      </p:sp>
    </p:spTree>
    <p:extLst>
      <p:ext uri="{BB962C8B-B14F-4D97-AF65-F5344CB8AC3E}">
        <p14:creationId xmlns:p14="http://schemas.microsoft.com/office/powerpoint/2010/main" val="3738156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References:</a:t>
            </a:r>
          </a:p>
          <a:p>
            <a:pPr marL="168861" indent="-168861">
              <a:buFont typeface="Arial" panose="020B0604020202020204" pitchFamily="34" charset="0"/>
              <a:buChar char="•"/>
            </a:pPr>
            <a:r>
              <a:rPr lang="en-US"/>
              <a:t>AR 608-75 (Exceptional Family member Program)</a:t>
            </a:r>
          </a:p>
          <a:p>
            <a:pPr marL="168861" indent="-168861" defTabSz="900593">
              <a:buFont typeface="Arial" panose="020B0604020202020204" pitchFamily="34" charset="0"/>
              <a:buChar char="•"/>
              <a:defRPr/>
            </a:pPr>
            <a:r>
              <a:rPr lang="en-US">
                <a:hlinkClick r:id="rId3"/>
              </a:rPr>
              <a:t>https://efmpandme.militaryonesource.mil</a:t>
            </a:r>
            <a:r>
              <a:rPr lang="en-US"/>
              <a:t> (Military One Source, EFMP &amp;</a:t>
            </a:r>
            <a:r>
              <a:rPr lang="en-US" baseline="0"/>
              <a:t> Me, Website)</a:t>
            </a:r>
            <a:endParaRPr lang="en-US"/>
          </a:p>
        </p:txBody>
      </p:sp>
      <p:sp>
        <p:nvSpPr>
          <p:cNvPr id="4" name="Slide Number Placeholder 3"/>
          <p:cNvSpPr>
            <a:spLocks noGrp="1"/>
          </p:cNvSpPr>
          <p:nvPr>
            <p:ph type="sldNum" sz="quarter" idx="10"/>
          </p:nvPr>
        </p:nvSpPr>
        <p:spPr/>
        <p:txBody>
          <a:bodyPr/>
          <a:lstStyle/>
          <a:p>
            <a:fld id="{13AFE1A4-0A45-453D-A823-FBDE329F22DD}" type="slidenum">
              <a:rPr lang="en-US" smtClean="0"/>
              <a:t>21</a:t>
            </a:fld>
            <a:endParaRPr lang="en-US"/>
          </a:p>
        </p:txBody>
      </p:sp>
    </p:spTree>
    <p:extLst>
      <p:ext uri="{BB962C8B-B14F-4D97-AF65-F5344CB8AC3E}">
        <p14:creationId xmlns:p14="http://schemas.microsoft.com/office/powerpoint/2010/main" val="583921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References:</a:t>
            </a:r>
          </a:p>
          <a:p>
            <a:pPr marL="168861" indent="-168861">
              <a:buFont typeface="Arial" panose="020B0604020202020204" pitchFamily="34" charset="0"/>
              <a:buChar char="•"/>
            </a:pPr>
            <a:r>
              <a:rPr lang="en-US"/>
              <a:t>AR 614-100</a:t>
            </a:r>
            <a:r>
              <a:rPr lang="en-US" baseline="0"/>
              <a:t> (Officer Assignment Policies, Details, and Transfers)</a:t>
            </a:r>
            <a:endParaRPr lang="en-US"/>
          </a:p>
          <a:p>
            <a:pPr marL="168861" indent="-168861">
              <a:buFont typeface="Arial" panose="020B0604020202020204" pitchFamily="34" charset="0"/>
              <a:buChar char="•"/>
            </a:pPr>
            <a:r>
              <a:rPr lang="en-US"/>
              <a:t>AR 614-200 (Enlisted Assignments and Utilization</a:t>
            </a:r>
            <a:r>
              <a:rPr lang="en-US" baseline="0"/>
              <a:t> Management)</a:t>
            </a:r>
          </a:p>
        </p:txBody>
      </p:sp>
      <p:sp>
        <p:nvSpPr>
          <p:cNvPr id="4" name="Slide Number Placeholder 3"/>
          <p:cNvSpPr>
            <a:spLocks noGrp="1"/>
          </p:cNvSpPr>
          <p:nvPr>
            <p:ph type="sldNum" sz="quarter" idx="10"/>
          </p:nvPr>
        </p:nvSpPr>
        <p:spPr/>
        <p:txBody>
          <a:bodyPr/>
          <a:lstStyle/>
          <a:p>
            <a:fld id="{13AFE1A4-0A45-453D-A823-FBDE329F22DD}" type="slidenum">
              <a:rPr lang="en-US" smtClean="0"/>
              <a:t>23</a:t>
            </a:fld>
            <a:endParaRPr lang="en-US"/>
          </a:p>
        </p:txBody>
      </p:sp>
    </p:spTree>
    <p:extLst>
      <p:ext uri="{BB962C8B-B14F-4D97-AF65-F5344CB8AC3E}">
        <p14:creationId xmlns:p14="http://schemas.microsoft.com/office/powerpoint/2010/main" val="2848512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References:</a:t>
            </a:r>
          </a:p>
          <a:p>
            <a:pPr marL="168861" indent="-168861">
              <a:buFont typeface="Arial" panose="020B0604020202020204" pitchFamily="34" charset="0"/>
              <a:buChar char="•"/>
            </a:pPr>
            <a:r>
              <a:rPr lang="en-US" baseline="0"/>
              <a:t>AR 55-46 (Travel Overseas)</a:t>
            </a:r>
            <a:endParaRPr lang="en-US"/>
          </a:p>
          <a:p>
            <a:endParaRPr lang="en-US"/>
          </a:p>
        </p:txBody>
      </p:sp>
      <p:sp>
        <p:nvSpPr>
          <p:cNvPr id="4" name="Slide Number Placeholder 3"/>
          <p:cNvSpPr>
            <a:spLocks noGrp="1"/>
          </p:cNvSpPr>
          <p:nvPr>
            <p:ph type="sldNum" sz="quarter" idx="10"/>
          </p:nvPr>
        </p:nvSpPr>
        <p:spPr/>
        <p:txBody>
          <a:bodyPr/>
          <a:lstStyle/>
          <a:p>
            <a:fld id="{13AFE1A4-0A45-453D-A823-FBDE329F22DD}" type="slidenum">
              <a:rPr lang="en-US" smtClean="0"/>
              <a:t>24</a:t>
            </a:fld>
            <a:endParaRPr lang="en-US"/>
          </a:p>
        </p:txBody>
      </p:sp>
    </p:spTree>
    <p:extLst>
      <p:ext uri="{BB962C8B-B14F-4D97-AF65-F5344CB8AC3E}">
        <p14:creationId xmlns:p14="http://schemas.microsoft.com/office/powerpoint/2010/main" val="1927604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References:</a:t>
            </a:r>
          </a:p>
          <a:p>
            <a:pPr marL="168861" indent="-168861">
              <a:buFont typeface="Arial" panose="020B0604020202020204" pitchFamily="34" charset="0"/>
              <a:buChar char="•"/>
            </a:pPr>
            <a:r>
              <a:rPr lang="en-US" baseline="0"/>
              <a:t>AR 55-46 (Travel Overseas)</a:t>
            </a:r>
            <a:endParaRPr lang="en-US"/>
          </a:p>
          <a:p>
            <a:endParaRPr lang="en-US"/>
          </a:p>
        </p:txBody>
      </p:sp>
      <p:sp>
        <p:nvSpPr>
          <p:cNvPr id="4" name="Slide Number Placeholder 3"/>
          <p:cNvSpPr>
            <a:spLocks noGrp="1"/>
          </p:cNvSpPr>
          <p:nvPr>
            <p:ph type="sldNum" sz="quarter" idx="10"/>
          </p:nvPr>
        </p:nvSpPr>
        <p:spPr/>
        <p:txBody>
          <a:bodyPr/>
          <a:lstStyle/>
          <a:p>
            <a:fld id="{13AFE1A4-0A45-453D-A823-FBDE329F22DD}" type="slidenum">
              <a:rPr lang="en-US" smtClean="0"/>
              <a:t>25</a:t>
            </a:fld>
            <a:endParaRPr lang="en-US"/>
          </a:p>
        </p:txBody>
      </p:sp>
    </p:spTree>
    <p:extLst>
      <p:ext uri="{BB962C8B-B14F-4D97-AF65-F5344CB8AC3E}">
        <p14:creationId xmlns:p14="http://schemas.microsoft.com/office/powerpoint/2010/main" val="17315951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References:</a:t>
            </a:r>
          </a:p>
          <a:p>
            <a:pPr marL="168861" indent="-168861">
              <a:buFont typeface="Arial" panose="020B0604020202020204" pitchFamily="34" charset="0"/>
              <a:buChar char="•"/>
            </a:pPr>
            <a:r>
              <a:rPr lang="en-US" baseline="0"/>
              <a:t>AR 55-46 (Travel Overseas)</a:t>
            </a:r>
            <a:endParaRPr lang="en-US"/>
          </a:p>
          <a:p>
            <a:endParaRPr lang="en-US"/>
          </a:p>
        </p:txBody>
      </p:sp>
      <p:sp>
        <p:nvSpPr>
          <p:cNvPr id="4" name="Slide Number Placeholder 3"/>
          <p:cNvSpPr>
            <a:spLocks noGrp="1"/>
          </p:cNvSpPr>
          <p:nvPr>
            <p:ph type="sldNum" sz="quarter" idx="10"/>
          </p:nvPr>
        </p:nvSpPr>
        <p:spPr/>
        <p:txBody>
          <a:bodyPr/>
          <a:lstStyle/>
          <a:p>
            <a:fld id="{13AFE1A4-0A45-453D-A823-FBDE329F22DD}" type="slidenum">
              <a:rPr lang="en-US" smtClean="0"/>
              <a:t>26</a:t>
            </a:fld>
            <a:endParaRPr lang="en-US"/>
          </a:p>
        </p:txBody>
      </p:sp>
    </p:spTree>
    <p:extLst>
      <p:ext uri="{BB962C8B-B14F-4D97-AF65-F5344CB8AC3E}">
        <p14:creationId xmlns:p14="http://schemas.microsoft.com/office/powerpoint/2010/main" val="24839859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References:</a:t>
            </a:r>
          </a:p>
          <a:p>
            <a:pPr marL="168861" indent="-168861">
              <a:buFont typeface="Arial" panose="020B0604020202020204" pitchFamily="34" charset="0"/>
              <a:buChar char="•"/>
            </a:pPr>
            <a:r>
              <a:rPr lang="en-US" baseline="0"/>
              <a:t>AR 55-46 (Travel Overseas)</a:t>
            </a:r>
            <a:endParaRPr lang="en-US"/>
          </a:p>
          <a:p>
            <a:pPr marL="168861" indent="-168861">
              <a:buFont typeface="Arial" panose="020B0604020202020204" pitchFamily="34" charset="0"/>
              <a:buChar char="•"/>
            </a:pPr>
            <a:r>
              <a:rPr lang="en-US">
                <a:hlinkClick r:id="rId3"/>
              </a:rPr>
              <a:t>https://www.fcg.pentagon.mil</a:t>
            </a:r>
            <a:r>
              <a:rPr lang="en-US"/>
              <a:t> (Foreign Clearance Guide)</a:t>
            </a:r>
          </a:p>
          <a:p>
            <a:pPr marL="168861" indent="-168861">
              <a:buFont typeface="Arial" panose="020B0604020202020204" pitchFamily="34" charset="0"/>
              <a:buChar char="•"/>
            </a:pPr>
            <a:r>
              <a:rPr lang="en-US">
                <a:hlinkClick r:id="rId4"/>
              </a:rPr>
              <a:t>https://travel.state.gov/content/travel/en/passports/need-passport.html</a:t>
            </a:r>
            <a:r>
              <a:rPr lang="en-US"/>
              <a:t> (Department of State Website)</a:t>
            </a:r>
          </a:p>
        </p:txBody>
      </p:sp>
      <p:sp>
        <p:nvSpPr>
          <p:cNvPr id="4" name="Slide Number Placeholder 3"/>
          <p:cNvSpPr>
            <a:spLocks noGrp="1"/>
          </p:cNvSpPr>
          <p:nvPr>
            <p:ph type="sldNum" sz="quarter" idx="10"/>
          </p:nvPr>
        </p:nvSpPr>
        <p:spPr/>
        <p:txBody>
          <a:bodyPr/>
          <a:lstStyle/>
          <a:p>
            <a:fld id="{13AFE1A4-0A45-453D-A823-FBDE329F22DD}" type="slidenum">
              <a:rPr lang="en-US" smtClean="0"/>
              <a:t>27</a:t>
            </a:fld>
            <a:endParaRPr lang="en-US"/>
          </a:p>
        </p:txBody>
      </p:sp>
    </p:spTree>
    <p:extLst>
      <p:ext uri="{BB962C8B-B14F-4D97-AF65-F5344CB8AC3E}">
        <p14:creationId xmlns:p14="http://schemas.microsoft.com/office/powerpoint/2010/main" val="28446930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References:</a:t>
            </a:r>
          </a:p>
          <a:p>
            <a:pPr marL="168861" indent="-168861">
              <a:buFont typeface="Arial" panose="020B0604020202020204" pitchFamily="34" charset="0"/>
              <a:buChar char="•"/>
            </a:pPr>
            <a:r>
              <a:rPr lang="en-US" baseline="0"/>
              <a:t>AR 55-46 (Travel Overseas)</a:t>
            </a:r>
            <a:endParaRPr lang="en-US"/>
          </a:p>
          <a:p>
            <a:pPr marL="168861" indent="-168861">
              <a:buFont typeface="Arial" panose="020B0604020202020204" pitchFamily="34" charset="0"/>
              <a:buChar char="•"/>
            </a:pPr>
            <a:r>
              <a:rPr lang="en-US">
                <a:hlinkClick r:id="rId3"/>
              </a:rPr>
              <a:t>https://www.fcg.pentagon.mil</a:t>
            </a:r>
            <a:r>
              <a:rPr lang="en-US"/>
              <a:t> (Foreign Clearance Guide)</a:t>
            </a:r>
          </a:p>
          <a:p>
            <a:pPr marL="168861" indent="-168861">
              <a:buFont typeface="Arial" panose="020B0604020202020204" pitchFamily="34" charset="0"/>
              <a:buChar char="•"/>
            </a:pPr>
            <a:r>
              <a:rPr lang="en-US">
                <a:hlinkClick r:id="rId4"/>
              </a:rPr>
              <a:t>https://travel.state.gov/content/travel/en/passports/need-passport.html</a:t>
            </a:r>
            <a:r>
              <a:rPr lang="en-US"/>
              <a:t> (Department of State Website)</a:t>
            </a:r>
          </a:p>
          <a:p>
            <a:pPr marL="168861" indent="-168861">
              <a:buFont typeface="Arial" panose="020B0604020202020204" pitchFamily="34" charset="0"/>
              <a:buChar char="•"/>
            </a:pPr>
            <a:r>
              <a:rPr lang="en-US">
                <a:hlinkClick r:id="rId5"/>
              </a:rPr>
              <a:t>https://www.uscis.gov/</a:t>
            </a:r>
            <a:r>
              <a:rPr lang="en-US"/>
              <a:t> (U.S. Citizenship and Immigration Services Website)</a:t>
            </a:r>
          </a:p>
        </p:txBody>
      </p:sp>
      <p:sp>
        <p:nvSpPr>
          <p:cNvPr id="4" name="Slide Number Placeholder 3"/>
          <p:cNvSpPr>
            <a:spLocks noGrp="1"/>
          </p:cNvSpPr>
          <p:nvPr>
            <p:ph type="sldNum" sz="quarter" idx="10"/>
          </p:nvPr>
        </p:nvSpPr>
        <p:spPr/>
        <p:txBody>
          <a:bodyPr/>
          <a:lstStyle/>
          <a:p>
            <a:fld id="{13AFE1A4-0A45-453D-A823-FBDE329F22DD}" type="slidenum">
              <a:rPr lang="en-US" smtClean="0"/>
              <a:t>28</a:t>
            </a:fld>
            <a:endParaRPr lang="en-US"/>
          </a:p>
        </p:txBody>
      </p:sp>
    </p:spTree>
    <p:extLst>
      <p:ext uri="{BB962C8B-B14F-4D97-AF65-F5344CB8AC3E}">
        <p14:creationId xmlns:p14="http://schemas.microsoft.com/office/powerpoint/2010/main" val="1093479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References:</a:t>
            </a:r>
          </a:p>
          <a:p>
            <a:pPr marL="171113" indent="-171113">
              <a:buFont typeface="Arial" panose="020B0604020202020204" pitchFamily="34" charset="0"/>
              <a:buChar char="•"/>
            </a:pPr>
            <a:r>
              <a:rPr lang="en-US" sz="1800">
                <a:hlinkClick r:id="rId3"/>
              </a:rPr>
              <a:t>https://www.amc.af.mil/Home/AMC-Travel-Site/AMC-Official-Travel-Page/</a:t>
            </a:r>
            <a:r>
              <a:rPr lang="en-US" sz="1800"/>
              <a:t> (Air Mobility Command Website)</a:t>
            </a:r>
          </a:p>
          <a:p>
            <a:pPr marL="168861" indent="-168861">
              <a:buFont typeface="Arial" panose="020B0604020202020204" pitchFamily="34" charset="0"/>
              <a:buChar char="•"/>
            </a:pPr>
            <a:r>
              <a:rPr lang="en-US"/>
              <a:t>AR 525-13 (Anitterrorism)</a:t>
            </a:r>
          </a:p>
          <a:p>
            <a:pPr marL="168861" indent="-168861" defTabSz="900593">
              <a:buFont typeface="Arial" panose="020B0604020202020204" pitchFamily="34" charset="0"/>
              <a:buChar char="•"/>
              <a:defRPr/>
            </a:pPr>
            <a:r>
              <a:rPr lang="en-US">
                <a:hlinkClick r:id="rId4"/>
              </a:rPr>
              <a:t>https://www.fcg.pentagon.mil</a:t>
            </a:r>
            <a:r>
              <a:rPr lang="en-US"/>
              <a:t> (Foreign Clearance Guide)</a:t>
            </a:r>
          </a:p>
        </p:txBody>
      </p:sp>
      <p:sp>
        <p:nvSpPr>
          <p:cNvPr id="4" name="Slide Number Placeholder 3"/>
          <p:cNvSpPr>
            <a:spLocks noGrp="1"/>
          </p:cNvSpPr>
          <p:nvPr>
            <p:ph type="sldNum" sz="quarter" idx="10"/>
          </p:nvPr>
        </p:nvSpPr>
        <p:spPr/>
        <p:txBody>
          <a:bodyPr/>
          <a:lstStyle/>
          <a:p>
            <a:fld id="{13AFE1A4-0A45-453D-A823-FBDE329F22DD}" type="slidenum">
              <a:rPr lang="en-US" smtClean="0"/>
              <a:t>29</a:t>
            </a:fld>
            <a:endParaRPr lang="en-US"/>
          </a:p>
        </p:txBody>
      </p:sp>
    </p:spTree>
    <p:extLst>
      <p:ext uri="{BB962C8B-B14F-4D97-AF65-F5344CB8AC3E}">
        <p14:creationId xmlns:p14="http://schemas.microsoft.com/office/powerpoint/2010/main" val="3765221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References:</a:t>
            </a:r>
          </a:p>
          <a:p>
            <a:pPr marL="168861" indent="-168861">
              <a:buFont typeface="Arial" panose="020B0604020202020204" pitchFamily="34" charset="0"/>
              <a:buChar char="•"/>
            </a:pPr>
            <a:r>
              <a:rPr lang="en-US">
                <a:hlinkClick r:id="rId3"/>
              </a:rPr>
              <a:t>https://www.amc.af.mil/Home/AMC-Travel-Site/AMC-Pet-Travel-Page/</a:t>
            </a:r>
            <a:r>
              <a:rPr lang="en-US"/>
              <a:t> (AMC Pet Travel Website)</a:t>
            </a:r>
          </a:p>
          <a:p>
            <a:pPr marL="168861" indent="-168861" defTabSz="900593">
              <a:buFont typeface="Arial" panose="020B0604020202020204" pitchFamily="34" charset="0"/>
              <a:buChar char="•"/>
              <a:defRPr/>
            </a:pPr>
            <a:r>
              <a:rPr lang="en-US">
                <a:hlinkClick r:id="rId4"/>
              </a:rPr>
              <a:t>https://www.defensetravel.dod.mil/Docs/perdiem/JTR.pdf</a:t>
            </a:r>
            <a:r>
              <a:rPr lang="en-US"/>
              <a:t> (The Joint Travel Regulations (JTR)), Chapter 050107</a:t>
            </a:r>
          </a:p>
          <a:p>
            <a:pPr marL="168861" indent="-168861">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13AFE1A4-0A45-453D-A823-FBDE329F22DD}" type="slidenum">
              <a:rPr lang="en-US" smtClean="0"/>
              <a:t>30</a:t>
            </a:fld>
            <a:endParaRPr lang="en-US"/>
          </a:p>
        </p:txBody>
      </p:sp>
    </p:spTree>
    <p:extLst>
      <p:ext uri="{BB962C8B-B14F-4D97-AF65-F5344CB8AC3E}">
        <p14:creationId xmlns:p14="http://schemas.microsoft.com/office/powerpoint/2010/main" val="1650277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References:</a:t>
            </a:r>
          </a:p>
          <a:p>
            <a:pPr marL="168861" indent="-168861">
              <a:buFont typeface="Arial" panose="020B0604020202020204" pitchFamily="34" charset="0"/>
              <a:buChar char="•"/>
            </a:pPr>
            <a:r>
              <a:rPr lang="en-US"/>
              <a:t>AR 600-8-11</a:t>
            </a:r>
            <a:r>
              <a:rPr lang="en-US" baseline="0"/>
              <a:t> (Reassignment)</a:t>
            </a:r>
            <a:endParaRPr lang="en-US"/>
          </a:p>
        </p:txBody>
      </p:sp>
      <p:sp>
        <p:nvSpPr>
          <p:cNvPr id="4" name="Slide Number Placeholder 3"/>
          <p:cNvSpPr>
            <a:spLocks noGrp="1"/>
          </p:cNvSpPr>
          <p:nvPr>
            <p:ph type="sldNum" sz="quarter" idx="10"/>
          </p:nvPr>
        </p:nvSpPr>
        <p:spPr/>
        <p:txBody>
          <a:bodyPr/>
          <a:lstStyle/>
          <a:p>
            <a:fld id="{13AFE1A4-0A45-453D-A823-FBDE329F22DD}" type="slidenum">
              <a:rPr lang="en-US" smtClean="0"/>
              <a:t>3</a:t>
            </a:fld>
            <a:endParaRPr lang="en-US"/>
          </a:p>
        </p:txBody>
      </p:sp>
    </p:spTree>
    <p:extLst>
      <p:ext uri="{BB962C8B-B14F-4D97-AF65-F5344CB8AC3E}">
        <p14:creationId xmlns:p14="http://schemas.microsoft.com/office/powerpoint/2010/main" val="26127606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References:</a:t>
            </a:r>
          </a:p>
          <a:p>
            <a:pPr marL="168861" indent="-168861">
              <a:buFont typeface="Arial" panose="020B0604020202020204" pitchFamily="34" charset="0"/>
              <a:buChar char="•"/>
            </a:pPr>
            <a:r>
              <a:rPr lang="en-US"/>
              <a:t>AR 600-110 (Identification, Surveillance, and Administration of Personnel Infected with Human Immunodeficiency Virus)</a:t>
            </a:r>
          </a:p>
          <a:p>
            <a:pPr marL="168861" indent="-168861">
              <a:buFont typeface="Arial" panose="020B0604020202020204" pitchFamily="34" charset="0"/>
              <a:buChar char="•"/>
            </a:pPr>
            <a:r>
              <a:rPr lang="en-US"/>
              <a:t>AR 614-30 (Overseas Service)</a:t>
            </a:r>
          </a:p>
        </p:txBody>
      </p:sp>
      <p:sp>
        <p:nvSpPr>
          <p:cNvPr id="4" name="Slide Number Placeholder 3"/>
          <p:cNvSpPr>
            <a:spLocks noGrp="1"/>
          </p:cNvSpPr>
          <p:nvPr>
            <p:ph type="sldNum" sz="quarter" idx="10"/>
          </p:nvPr>
        </p:nvSpPr>
        <p:spPr/>
        <p:txBody>
          <a:bodyPr/>
          <a:lstStyle/>
          <a:p>
            <a:fld id="{13AFE1A4-0A45-453D-A823-FBDE329F22DD}" type="slidenum">
              <a:rPr lang="en-US" smtClean="0"/>
              <a:t>31</a:t>
            </a:fld>
            <a:endParaRPr lang="en-US"/>
          </a:p>
        </p:txBody>
      </p:sp>
    </p:spTree>
    <p:extLst>
      <p:ext uri="{BB962C8B-B14F-4D97-AF65-F5344CB8AC3E}">
        <p14:creationId xmlns:p14="http://schemas.microsoft.com/office/powerpoint/2010/main" val="6768676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References:</a:t>
            </a:r>
          </a:p>
          <a:p>
            <a:pPr marL="168861" indent="-168861">
              <a:buFont typeface="Arial" panose="020B0604020202020204" pitchFamily="34" charset="0"/>
              <a:buChar char="•"/>
            </a:pPr>
            <a:r>
              <a:rPr lang="en-US"/>
              <a:t>AR 600-8-105 (Military Orders)</a:t>
            </a:r>
          </a:p>
          <a:p>
            <a:pPr marL="168861" indent="-168861">
              <a:buFont typeface="Arial" panose="020B0604020202020204" pitchFamily="34" charset="0"/>
              <a:buChar char="•"/>
            </a:pPr>
            <a:r>
              <a:rPr lang="en-US"/>
              <a:t>DA PAM 600-8-105 (Military Orders)</a:t>
            </a:r>
          </a:p>
        </p:txBody>
      </p:sp>
      <p:sp>
        <p:nvSpPr>
          <p:cNvPr id="4" name="Slide Number Placeholder 3"/>
          <p:cNvSpPr>
            <a:spLocks noGrp="1"/>
          </p:cNvSpPr>
          <p:nvPr>
            <p:ph type="sldNum" sz="quarter" idx="10"/>
          </p:nvPr>
        </p:nvSpPr>
        <p:spPr/>
        <p:txBody>
          <a:bodyPr/>
          <a:lstStyle/>
          <a:p>
            <a:fld id="{13AFE1A4-0A45-453D-A823-FBDE329F22DD}" type="slidenum">
              <a:rPr lang="en-US" smtClean="0"/>
              <a:t>32</a:t>
            </a:fld>
            <a:endParaRPr lang="en-US"/>
          </a:p>
        </p:txBody>
      </p:sp>
    </p:spTree>
    <p:extLst>
      <p:ext uri="{BB962C8B-B14F-4D97-AF65-F5344CB8AC3E}">
        <p14:creationId xmlns:p14="http://schemas.microsoft.com/office/powerpoint/2010/main" val="42364700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References:</a:t>
            </a:r>
          </a:p>
          <a:p>
            <a:pPr marL="168861" indent="-168861">
              <a:buFont typeface="Arial" panose="020B0604020202020204" pitchFamily="34" charset="0"/>
              <a:buChar char="•"/>
            </a:pPr>
            <a:r>
              <a:rPr lang="en-US">
                <a:hlinkClick r:id="rId3"/>
              </a:rPr>
              <a:t>https://www.defensetravel.dod.mil/Docs/perdiem/JTR.pdf</a:t>
            </a:r>
            <a:r>
              <a:rPr lang="en-US"/>
              <a:t> (The Joint Travel Regulations (JTR)), Chapter</a:t>
            </a:r>
            <a:r>
              <a:rPr lang="en-US" baseline="0"/>
              <a:t> 050205</a:t>
            </a:r>
            <a:endParaRPr lang="en-US"/>
          </a:p>
          <a:p>
            <a:endParaRPr lang="en-US"/>
          </a:p>
        </p:txBody>
      </p:sp>
      <p:sp>
        <p:nvSpPr>
          <p:cNvPr id="4" name="Slide Number Placeholder 3"/>
          <p:cNvSpPr>
            <a:spLocks noGrp="1"/>
          </p:cNvSpPr>
          <p:nvPr>
            <p:ph type="sldNum" sz="quarter" idx="10"/>
          </p:nvPr>
        </p:nvSpPr>
        <p:spPr/>
        <p:txBody>
          <a:bodyPr/>
          <a:lstStyle/>
          <a:p>
            <a:fld id="{13AFE1A4-0A45-453D-A823-FBDE329F22DD}" type="slidenum">
              <a:rPr lang="en-US" smtClean="0"/>
              <a:t>33</a:t>
            </a:fld>
            <a:endParaRPr lang="en-US"/>
          </a:p>
        </p:txBody>
      </p:sp>
    </p:spTree>
    <p:extLst>
      <p:ext uri="{BB962C8B-B14F-4D97-AF65-F5344CB8AC3E}">
        <p14:creationId xmlns:p14="http://schemas.microsoft.com/office/powerpoint/2010/main" val="20863324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References:</a:t>
            </a:r>
          </a:p>
          <a:p>
            <a:pPr marL="168861" indent="-168861">
              <a:buFont typeface="Arial" panose="020B0604020202020204" pitchFamily="34" charset="0"/>
              <a:buChar char="•"/>
            </a:pPr>
            <a:r>
              <a:rPr lang="en-US">
                <a:hlinkClick r:id="rId3"/>
              </a:rPr>
              <a:t>https://www.defensetravel.dod.mil/Docs/perdiem/JTR.pdf</a:t>
            </a:r>
            <a:r>
              <a:rPr lang="en-US"/>
              <a:t> (The Joint Travel Regulations (JTR)), Chapter</a:t>
            </a:r>
            <a:r>
              <a:rPr lang="en-US" baseline="0"/>
              <a:t> 050203</a:t>
            </a:r>
            <a:endParaRPr lang="en-US"/>
          </a:p>
          <a:p>
            <a:endParaRPr lang="en-US"/>
          </a:p>
        </p:txBody>
      </p:sp>
      <p:sp>
        <p:nvSpPr>
          <p:cNvPr id="4" name="Slide Number Placeholder 3"/>
          <p:cNvSpPr>
            <a:spLocks noGrp="1"/>
          </p:cNvSpPr>
          <p:nvPr>
            <p:ph type="sldNum" sz="quarter" idx="10"/>
          </p:nvPr>
        </p:nvSpPr>
        <p:spPr/>
        <p:txBody>
          <a:bodyPr/>
          <a:lstStyle/>
          <a:p>
            <a:fld id="{13AFE1A4-0A45-453D-A823-FBDE329F22DD}" type="slidenum">
              <a:rPr lang="en-US" smtClean="0"/>
              <a:t>34</a:t>
            </a:fld>
            <a:endParaRPr lang="en-US"/>
          </a:p>
        </p:txBody>
      </p:sp>
    </p:spTree>
    <p:extLst>
      <p:ext uri="{BB962C8B-B14F-4D97-AF65-F5344CB8AC3E}">
        <p14:creationId xmlns:p14="http://schemas.microsoft.com/office/powerpoint/2010/main" val="33489137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References:</a:t>
            </a:r>
          </a:p>
          <a:p>
            <a:pPr marL="168861" indent="-168861">
              <a:buFont typeface="Arial" panose="020B0604020202020204" pitchFamily="34" charset="0"/>
              <a:buChar char="•"/>
            </a:pPr>
            <a:r>
              <a:rPr lang="en-US">
                <a:hlinkClick r:id="rId3"/>
              </a:rPr>
              <a:t>https://www.defensetravel.dod.mil/Docs/perdiem/JTR.pdf</a:t>
            </a:r>
            <a:r>
              <a:rPr lang="en-US"/>
              <a:t> (The Joint Travel Regulations (JTR)), Chapter</a:t>
            </a:r>
            <a:r>
              <a:rPr lang="en-US" baseline="0"/>
              <a:t> 0503</a:t>
            </a:r>
            <a:endParaRPr lang="en-US"/>
          </a:p>
          <a:p>
            <a:pPr marL="168861" indent="-168861">
              <a:buFont typeface="Arial" panose="020B0604020202020204" pitchFamily="34" charset="0"/>
              <a:buChar char="•"/>
            </a:pPr>
            <a:r>
              <a:rPr lang="en-US">
                <a:hlinkClick r:id="rId4"/>
              </a:rPr>
              <a:t>https://www.defensetravel.dod.mil/index.cfm</a:t>
            </a:r>
            <a:r>
              <a:rPr lang="en-US"/>
              <a:t> (Defense Travel Management Officer Website)</a:t>
            </a:r>
          </a:p>
          <a:p>
            <a:endParaRPr lang="en-US"/>
          </a:p>
        </p:txBody>
      </p:sp>
      <p:sp>
        <p:nvSpPr>
          <p:cNvPr id="4" name="Slide Number Placeholder 3"/>
          <p:cNvSpPr>
            <a:spLocks noGrp="1"/>
          </p:cNvSpPr>
          <p:nvPr>
            <p:ph type="sldNum" sz="quarter" idx="10"/>
          </p:nvPr>
        </p:nvSpPr>
        <p:spPr/>
        <p:txBody>
          <a:bodyPr/>
          <a:lstStyle/>
          <a:p>
            <a:fld id="{13AFE1A4-0A45-453D-A823-FBDE329F22DD}" type="slidenum">
              <a:rPr lang="en-US" smtClean="0"/>
              <a:t>35</a:t>
            </a:fld>
            <a:endParaRPr lang="en-US"/>
          </a:p>
        </p:txBody>
      </p:sp>
    </p:spTree>
    <p:extLst>
      <p:ext uri="{BB962C8B-B14F-4D97-AF65-F5344CB8AC3E}">
        <p14:creationId xmlns:p14="http://schemas.microsoft.com/office/powerpoint/2010/main" val="26147218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References:</a:t>
            </a:r>
          </a:p>
          <a:p>
            <a:pPr marL="168861" indent="-168861">
              <a:buFont typeface="Arial" panose="020B0604020202020204" pitchFamily="34" charset="0"/>
              <a:buChar char="•"/>
            </a:pPr>
            <a:r>
              <a:rPr lang="en-US">
                <a:hlinkClick r:id="rId3"/>
              </a:rPr>
              <a:t>https://www.defensetravel.dod.mil/Docs/perdiem/JTR.pdf</a:t>
            </a:r>
            <a:r>
              <a:rPr lang="en-US"/>
              <a:t> (The Joint Travel Regulations (JTR)), Chapter 0505</a:t>
            </a:r>
          </a:p>
          <a:p>
            <a:endParaRPr lang="en-US"/>
          </a:p>
        </p:txBody>
      </p:sp>
      <p:sp>
        <p:nvSpPr>
          <p:cNvPr id="4" name="Slide Number Placeholder 3"/>
          <p:cNvSpPr>
            <a:spLocks noGrp="1"/>
          </p:cNvSpPr>
          <p:nvPr>
            <p:ph type="sldNum" sz="quarter" idx="10"/>
          </p:nvPr>
        </p:nvSpPr>
        <p:spPr/>
        <p:txBody>
          <a:bodyPr/>
          <a:lstStyle/>
          <a:p>
            <a:fld id="{13AFE1A4-0A45-453D-A823-FBDE329F22DD}" type="slidenum">
              <a:rPr lang="en-US" smtClean="0"/>
              <a:t>36</a:t>
            </a:fld>
            <a:endParaRPr lang="en-US"/>
          </a:p>
        </p:txBody>
      </p:sp>
    </p:spTree>
    <p:extLst>
      <p:ext uri="{BB962C8B-B14F-4D97-AF65-F5344CB8AC3E}">
        <p14:creationId xmlns:p14="http://schemas.microsoft.com/office/powerpoint/2010/main" val="38696486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References:</a:t>
            </a:r>
          </a:p>
          <a:p>
            <a:pPr marL="168861" indent="-168861">
              <a:buFont typeface="Arial" panose="020B0604020202020204" pitchFamily="34" charset="0"/>
              <a:buChar char="•"/>
            </a:pPr>
            <a:r>
              <a:rPr lang="en-US">
                <a:hlinkClick r:id="rId3"/>
              </a:rPr>
              <a:t>https://www.defensetravel.dod.mil/Docs/perdiem/JTR.pdf</a:t>
            </a:r>
            <a:r>
              <a:rPr lang="en-US"/>
              <a:t> (The Joint Travel Regulations (JTR)), Chapter 0506</a:t>
            </a:r>
          </a:p>
          <a:p>
            <a:endParaRPr lang="en-US"/>
          </a:p>
        </p:txBody>
      </p:sp>
      <p:sp>
        <p:nvSpPr>
          <p:cNvPr id="4" name="Slide Number Placeholder 3"/>
          <p:cNvSpPr>
            <a:spLocks noGrp="1"/>
          </p:cNvSpPr>
          <p:nvPr>
            <p:ph type="sldNum" sz="quarter" idx="10"/>
          </p:nvPr>
        </p:nvSpPr>
        <p:spPr/>
        <p:txBody>
          <a:bodyPr/>
          <a:lstStyle/>
          <a:p>
            <a:fld id="{13AFE1A4-0A45-453D-A823-FBDE329F22DD}" type="slidenum">
              <a:rPr lang="en-US" smtClean="0"/>
              <a:t>37</a:t>
            </a:fld>
            <a:endParaRPr lang="en-US"/>
          </a:p>
        </p:txBody>
      </p:sp>
    </p:spTree>
    <p:extLst>
      <p:ext uri="{BB962C8B-B14F-4D97-AF65-F5344CB8AC3E}">
        <p14:creationId xmlns:p14="http://schemas.microsoft.com/office/powerpoint/2010/main" val="27814003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References:</a:t>
            </a:r>
          </a:p>
          <a:p>
            <a:pPr marL="168861" indent="-168861">
              <a:buFont typeface="Arial" panose="020B0604020202020204" pitchFamily="34" charset="0"/>
              <a:buChar char="•"/>
            </a:pPr>
            <a:r>
              <a:rPr lang="en-US"/>
              <a:t>DoD 7000.14-R</a:t>
            </a:r>
            <a:r>
              <a:rPr lang="en-US" baseline="0"/>
              <a:t> (</a:t>
            </a:r>
            <a:r>
              <a:rPr lang="en-US"/>
              <a:t>Financial</a:t>
            </a:r>
            <a:r>
              <a:rPr lang="en-US" baseline="0"/>
              <a:t> Management Regulation), Volume 7A, Chapter 6804</a:t>
            </a:r>
            <a:endParaRPr lang="en-US"/>
          </a:p>
        </p:txBody>
      </p:sp>
      <p:sp>
        <p:nvSpPr>
          <p:cNvPr id="4" name="Slide Number Placeholder 3"/>
          <p:cNvSpPr>
            <a:spLocks noGrp="1"/>
          </p:cNvSpPr>
          <p:nvPr>
            <p:ph type="sldNum" sz="quarter" idx="10"/>
          </p:nvPr>
        </p:nvSpPr>
        <p:spPr/>
        <p:txBody>
          <a:bodyPr/>
          <a:lstStyle/>
          <a:p>
            <a:fld id="{13AFE1A4-0A45-453D-A823-FBDE329F22DD}" type="slidenum">
              <a:rPr lang="en-US" smtClean="0"/>
              <a:t>38</a:t>
            </a:fld>
            <a:endParaRPr lang="en-US"/>
          </a:p>
        </p:txBody>
      </p:sp>
    </p:spTree>
    <p:extLst>
      <p:ext uri="{BB962C8B-B14F-4D97-AF65-F5344CB8AC3E}">
        <p14:creationId xmlns:p14="http://schemas.microsoft.com/office/powerpoint/2010/main" val="19921819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References:</a:t>
            </a:r>
          </a:p>
          <a:p>
            <a:pPr marL="168861" indent="-168861" defTabSz="900593">
              <a:buFont typeface="Arial" panose="020B0604020202020204" pitchFamily="34" charset="0"/>
              <a:buChar char="•"/>
              <a:defRPr/>
            </a:pPr>
            <a:r>
              <a:rPr lang="en-US"/>
              <a:t>DoD 7000.14-R</a:t>
            </a:r>
            <a:r>
              <a:rPr lang="en-US" baseline="0"/>
              <a:t> (</a:t>
            </a:r>
            <a:r>
              <a:rPr lang="en-US"/>
              <a:t>Financial</a:t>
            </a:r>
            <a:r>
              <a:rPr lang="en-US" baseline="0"/>
              <a:t> Management Regulation), Volume 7A, Chapter 26</a:t>
            </a:r>
            <a:endParaRPr lang="en-US"/>
          </a:p>
          <a:p>
            <a:endParaRPr lang="en-US"/>
          </a:p>
        </p:txBody>
      </p:sp>
      <p:sp>
        <p:nvSpPr>
          <p:cNvPr id="4" name="Slide Number Placeholder 3"/>
          <p:cNvSpPr>
            <a:spLocks noGrp="1"/>
          </p:cNvSpPr>
          <p:nvPr>
            <p:ph type="sldNum" sz="quarter" idx="10"/>
          </p:nvPr>
        </p:nvSpPr>
        <p:spPr/>
        <p:txBody>
          <a:bodyPr/>
          <a:lstStyle/>
          <a:p>
            <a:fld id="{13AFE1A4-0A45-453D-A823-FBDE329F22DD}" type="slidenum">
              <a:rPr lang="en-US" smtClean="0"/>
              <a:t>39</a:t>
            </a:fld>
            <a:endParaRPr lang="en-US"/>
          </a:p>
        </p:txBody>
      </p:sp>
    </p:spTree>
    <p:extLst>
      <p:ext uri="{BB962C8B-B14F-4D97-AF65-F5344CB8AC3E}">
        <p14:creationId xmlns:p14="http://schemas.microsoft.com/office/powerpoint/2010/main" val="40974314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References:</a:t>
            </a:r>
          </a:p>
          <a:p>
            <a:pPr marL="168861" indent="-168861" defTabSz="900593">
              <a:buFont typeface="Arial" panose="020B0604020202020204" pitchFamily="34" charset="0"/>
              <a:buChar char="•"/>
              <a:defRPr/>
            </a:pPr>
            <a:r>
              <a:rPr lang="en-US"/>
              <a:t>DoD 7000.14-R</a:t>
            </a:r>
            <a:r>
              <a:rPr lang="en-US" baseline="0"/>
              <a:t> (</a:t>
            </a:r>
            <a:r>
              <a:rPr lang="en-US"/>
              <a:t>Financial</a:t>
            </a:r>
            <a:r>
              <a:rPr lang="en-US" baseline="0"/>
              <a:t> Management Regulation), Volume 7A, Chapter 26</a:t>
            </a:r>
            <a:endParaRPr lang="en-US"/>
          </a:p>
          <a:p>
            <a:pPr marL="168861" indent="-168861">
              <a:buFont typeface="Arial" panose="020B0604020202020204" pitchFamily="34" charset="0"/>
              <a:buChar char="•"/>
            </a:pPr>
            <a:r>
              <a:rPr lang="en-US"/>
              <a:t>DoD 7000.14-R</a:t>
            </a:r>
            <a:r>
              <a:rPr lang="en-US" baseline="0"/>
              <a:t> (</a:t>
            </a:r>
            <a:r>
              <a:rPr lang="en-US"/>
              <a:t>Financial</a:t>
            </a:r>
            <a:r>
              <a:rPr lang="en-US" baseline="0"/>
              <a:t> Management Regulation), Volume 7A, Chapter 6803</a:t>
            </a:r>
            <a:endParaRPr lang="en-US"/>
          </a:p>
          <a:p>
            <a:pPr marL="168861" indent="-168861" defTabSz="900593">
              <a:buFont typeface="Arial" panose="020B0604020202020204" pitchFamily="34" charset="0"/>
              <a:buChar char="•"/>
              <a:defRPr/>
            </a:pPr>
            <a:r>
              <a:rPr lang="en-US"/>
              <a:t>DoD 7000.14-R</a:t>
            </a:r>
            <a:r>
              <a:rPr lang="en-US" baseline="0"/>
              <a:t> (</a:t>
            </a:r>
            <a:r>
              <a:rPr lang="en-US"/>
              <a:t>Financial</a:t>
            </a:r>
            <a:r>
              <a:rPr lang="en-US" baseline="0"/>
              <a:t> Management Regulation), Volume 7A, Chapter 67</a:t>
            </a:r>
          </a:p>
          <a:p>
            <a:pPr marL="168861" indent="-168861" defTabSz="900593">
              <a:buFont typeface="Arial" panose="020B0604020202020204" pitchFamily="34" charset="0"/>
              <a:buChar char="•"/>
              <a:defRPr/>
            </a:pPr>
            <a:r>
              <a:rPr lang="en-US">
                <a:hlinkClick r:id="rId3"/>
              </a:rPr>
              <a:t>https://www.defensetravel.dod.mil/Docs/perdiem/JTR.pdf</a:t>
            </a:r>
            <a:r>
              <a:rPr lang="en-US"/>
              <a:t> (The Joint Travel Regulations (JTR)), Chapter</a:t>
            </a:r>
            <a:r>
              <a:rPr lang="en-US" baseline="0"/>
              <a:t> 050812</a:t>
            </a:r>
            <a:endParaRPr lang="en-US"/>
          </a:p>
          <a:p>
            <a:pPr marL="168861" indent="-168861">
              <a:buFont typeface="Arial" panose="020B0604020202020204" pitchFamily="34" charset="0"/>
              <a:buChar char="•"/>
            </a:pPr>
            <a:r>
              <a:rPr lang="en-US"/>
              <a:t>AR 614-30 (Overseas Service)</a:t>
            </a:r>
          </a:p>
        </p:txBody>
      </p:sp>
      <p:sp>
        <p:nvSpPr>
          <p:cNvPr id="4" name="Slide Number Placeholder 3"/>
          <p:cNvSpPr>
            <a:spLocks noGrp="1"/>
          </p:cNvSpPr>
          <p:nvPr>
            <p:ph type="sldNum" sz="quarter" idx="10"/>
          </p:nvPr>
        </p:nvSpPr>
        <p:spPr/>
        <p:txBody>
          <a:bodyPr/>
          <a:lstStyle/>
          <a:p>
            <a:fld id="{13AFE1A4-0A45-453D-A823-FBDE329F22DD}" type="slidenum">
              <a:rPr lang="en-US" smtClean="0"/>
              <a:t>40</a:t>
            </a:fld>
            <a:endParaRPr lang="en-US"/>
          </a:p>
        </p:txBody>
      </p:sp>
    </p:spTree>
    <p:extLst>
      <p:ext uri="{BB962C8B-B14F-4D97-AF65-F5344CB8AC3E}">
        <p14:creationId xmlns:p14="http://schemas.microsoft.com/office/powerpoint/2010/main" val="1609977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References:</a:t>
            </a:r>
          </a:p>
          <a:p>
            <a:pPr marL="168861" indent="-168861">
              <a:buFont typeface="Arial" panose="020B0604020202020204" pitchFamily="34" charset="0"/>
              <a:buChar char="•"/>
            </a:pPr>
            <a:r>
              <a:rPr lang="en-US"/>
              <a:t>AR 600-8-11 (Reassignment)</a:t>
            </a:r>
          </a:p>
          <a:p>
            <a:pPr marL="168861" indent="-168861">
              <a:buFont typeface="Arial" panose="020B0604020202020204" pitchFamily="34" charset="0"/>
              <a:buChar char="•"/>
            </a:pPr>
            <a:r>
              <a:rPr lang="en-US"/>
              <a:t>AR 608-1 (Army Community Service)</a:t>
            </a:r>
          </a:p>
          <a:p>
            <a:pPr marL="168861" indent="-168861" defTabSz="900593">
              <a:buFont typeface="Arial" panose="020B0604020202020204" pitchFamily="34" charset="0"/>
              <a:buChar char="•"/>
              <a:defRPr/>
            </a:pPr>
            <a:r>
              <a:rPr lang="en-US"/>
              <a:t>MILPER Message </a:t>
            </a:r>
            <a:r>
              <a:rPr lang="en-US" b="0"/>
              <a:t>20-342 (</a:t>
            </a:r>
            <a:r>
              <a:rPr lang="en-US"/>
              <a:t>Permanent Change of Station (PCS) Orders Processing Requirements Update</a:t>
            </a:r>
            <a:r>
              <a:rPr lang="en-US" b="0"/>
              <a:t>)</a:t>
            </a:r>
          </a:p>
        </p:txBody>
      </p:sp>
      <p:sp>
        <p:nvSpPr>
          <p:cNvPr id="4" name="Slide Number Placeholder 3"/>
          <p:cNvSpPr>
            <a:spLocks noGrp="1"/>
          </p:cNvSpPr>
          <p:nvPr>
            <p:ph type="sldNum" sz="quarter" idx="10"/>
          </p:nvPr>
        </p:nvSpPr>
        <p:spPr/>
        <p:txBody>
          <a:bodyPr/>
          <a:lstStyle/>
          <a:p>
            <a:fld id="{13AFE1A4-0A45-453D-A823-FBDE329F22DD}" type="slidenum">
              <a:rPr lang="en-US" smtClean="0"/>
              <a:t>4</a:t>
            </a:fld>
            <a:endParaRPr lang="en-US"/>
          </a:p>
        </p:txBody>
      </p:sp>
    </p:spTree>
    <p:extLst>
      <p:ext uri="{BB962C8B-B14F-4D97-AF65-F5344CB8AC3E}">
        <p14:creationId xmlns:p14="http://schemas.microsoft.com/office/powerpoint/2010/main" val="30145127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References:</a:t>
            </a:r>
          </a:p>
          <a:p>
            <a:pPr marL="168861" indent="-168861" defTabSz="900593">
              <a:buFont typeface="Arial" panose="020B0604020202020204" pitchFamily="34" charset="0"/>
              <a:buChar char="•"/>
              <a:defRPr/>
            </a:pPr>
            <a:r>
              <a:rPr lang="en-US"/>
              <a:t>DoD 7000.14-R (Financial Management Regulation), Volume 7A,</a:t>
            </a:r>
            <a:r>
              <a:rPr lang="en-US" baseline="0"/>
              <a:t> Chapter 27, paragraph 2704</a:t>
            </a:r>
            <a:endParaRPr lang="en-US"/>
          </a:p>
          <a:p>
            <a:pPr marL="168861" indent="-168861">
              <a:buFont typeface="Arial" panose="020B0604020202020204" pitchFamily="34" charset="0"/>
              <a:buChar char="•"/>
            </a:pPr>
            <a:r>
              <a:rPr lang="en-US"/>
              <a:t>AR 55-46 (Travel Overseas)</a:t>
            </a:r>
          </a:p>
        </p:txBody>
      </p:sp>
      <p:sp>
        <p:nvSpPr>
          <p:cNvPr id="4" name="Slide Number Placeholder 3"/>
          <p:cNvSpPr>
            <a:spLocks noGrp="1"/>
          </p:cNvSpPr>
          <p:nvPr>
            <p:ph type="sldNum" sz="quarter" idx="10"/>
          </p:nvPr>
        </p:nvSpPr>
        <p:spPr/>
        <p:txBody>
          <a:bodyPr/>
          <a:lstStyle/>
          <a:p>
            <a:fld id="{13AFE1A4-0A45-453D-A823-FBDE329F22DD}" type="slidenum">
              <a:rPr lang="en-US" smtClean="0"/>
              <a:t>41</a:t>
            </a:fld>
            <a:endParaRPr lang="en-US"/>
          </a:p>
        </p:txBody>
      </p:sp>
    </p:spTree>
    <p:extLst>
      <p:ext uri="{BB962C8B-B14F-4D97-AF65-F5344CB8AC3E}">
        <p14:creationId xmlns:p14="http://schemas.microsoft.com/office/powerpoint/2010/main" val="24369518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0593">
              <a:defRPr/>
            </a:pPr>
            <a:r>
              <a:rPr lang="en-US" baseline="0"/>
              <a:t>References:</a:t>
            </a:r>
          </a:p>
          <a:p>
            <a:pPr marL="168861" indent="-168861" defTabSz="900593">
              <a:buFont typeface="Arial" panose="020B0604020202020204" pitchFamily="34" charset="0"/>
              <a:buChar char="•"/>
              <a:defRPr/>
            </a:pPr>
            <a:r>
              <a:rPr lang="en-US">
                <a:hlinkClick r:id="rId3"/>
              </a:rPr>
              <a:t>https://www.defensetravel.dod.mil/Docs/perdiem/JTR.pdf</a:t>
            </a:r>
            <a:r>
              <a:rPr lang="en-US"/>
              <a:t> (The Joint Travel Regulations (JTR)), Chapter</a:t>
            </a:r>
            <a:r>
              <a:rPr lang="en-US" baseline="0"/>
              <a:t> 050106, 050603</a:t>
            </a:r>
          </a:p>
          <a:p>
            <a:pPr defTabSz="900593">
              <a:defRPr/>
            </a:pPr>
            <a:endParaRPr lang="en-US" baseline="0"/>
          </a:p>
          <a:p>
            <a:pPr defTabSz="900593">
              <a:defRPr/>
            </a:pPr>
            <a:endParaRPr lang="en-US"/>
          </a:p>
          <a:p>
            <a:endParaRPr lang="en-US"/>
          </a:p>
        </p:txBody>
      </p:sp>
      <p:sp>
        <p:nvSpPr>
          <p:cNvPr id="4" name="Slide Number Placeholder 3"/>
          <p:cNvSpPr>
            <a:spLocks noGrp="1"/>
          </p:cNvSpPr>
          <p:nvPr>
            <p:ph type="sldNum" sz="quarter" idx="10"/>
          </p:nvPr>
        </p:nvSpPr>
        <p:spPr/>
        <p:txBody>
          <a:bodyPr/>
          <a:lstStyle/>
          <a:p>
            <a:fld id="{13AFE1A4-0A45-453D-A823-FBDE329F22DD}" type="slidenum">
              <a:rPr lang="en-US" smtClean="0"/>
              <a:t>42</a:t>
            </a:fld>
            <a:endParaRPr lang="en-US"/>
          </a:p>
        </p:txBody>
      </p:sp>
    </p:spTree>
    <p:extLst>
      <p:ext uri="{BB962C8B-B14F-4D97-AF65-F5344CB8AC3E}">
        <p14:creationId xmlns:p14="http://schemas.microsoft.com/office/powerpoint/2010/main" val="28254380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0593">
              <a:defRPr/>
            </a:pPr>
            <a:r>
              <a:rPr lang="en-US" baseline="0"/>
              <a:t>References:</a:t>
            </a:r>
          </a:p>
          <a:p>
            <a:pPr marL="168861" indent="-168861" defTabSz="900593">
              <a:buFont typeface="Arial" panose="020B0604020202020204" pitchFamily="34" charset="0"/>
              <a:buChar char="•"/>
              <a:defRPr/>
            </a:pPr>
            <a:r>
              <a:rPr lang="en-US">
                <a:hlinkClick r:id="rId3"/>
              </a:rPr>
              <a:t>https://www.defensetravel.dod.mil/Docs/perdiem/JTR.pdf</a:t>
            </a:r>
            <a:r>
              <a:rPr lang="en-US"/>
              <a:t> (The Joint Travel Regulations (JTR)), Chapter</a:t>
            </a:r>
            <a:r>
              <a:rPr lang="en-US" baseline="0"/>
              <a:t> 010204</a:t>
            </a:r>
          </a:p>
          <a:p>
            <a:pPr marL="168861" indent="-168861" defTabSz="900593">
              <a:buFont typeface="Arial" panose="020B0604020202020204" pitchFamily="34" charset="0"/>
              <a:buChar char="•"/>
              <a:defRPr/>
            </a:pPr>
            <a:r>
              <a:rPr lang="en-US"/>
              <a:t>DoD 7000.14-R</a:t>
            </a:r>
            <a:r>
              <a:rPr lang="en-US" baseline="0"/>
              <a:t> (</a:t>
            </a:r>
            <a:r>
              <a:rPr lang="en-US"/>
              <a:t>Financial</a:t>
            </a:r>
            <a:r>
              <a:rPr lang="en-US" baseline="0"/>
              <a:t> Management Regulation), Volume 9</a:t>
            </a:r>
            <a:endParaRPr lang="en-US"/>
          </a:p>
          <a:p>
            <a:endParaRPr lang="en-US"/>
          </a:p>
        </p:txBody>
      </p:sp>
      <p:sp>
        <p:nvSpPr>
          <p:cNvPr id="4" name="Slide Number Placeholder 3"/>
          <p:cNvSpPr>
            <a:spLocks noGrp="1"/>
          </p:cNvSpPr>
          <p:nvPr>
            <p:ph type="sldNum" sz="quarter" idx="10"/>
          </p:nvPr>
        </p:nvSpPr>
        <p:spPr/>
        <p:txBody>
          <a:bodyPr/>
          <a:lstStyle/>
          <a:p>
            <a:fld id="{13AFE1A4-0A45-453D-A823-FBDE329F22DD}" type="slidenum">
              <a:rPr lang="en-US" smtClean="0"/>
              <a:t>43</a:t>
            </a:fld>
            <a:endParaRPr lang="en-US"/>
          </a:p>
        </p:txBody>
      </p:sp>
    </p:spTree>
    <p:extLst>
      <p:ext uri="{BB962C8B-B14F-4D97-AF65-F5344CB8AC3E}">
        <p14:creationId xmlns:p14="http://schemas.microsoft.com/office/powerpoint/2010/main" val="18060760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0593">
              <a:defRPr/>
            </a:pPr>
            <a:r>
              <a:rPr lang="en-US" baseline="0"/>
              <a:t>References:</a:t>
            </a:r>
          </a:p>
          <a:p>
            <a:pPr marL="168861" indent="-168861" defTabSz="900593">
              <a:buFont typeface="Arial" panose="020B0604020202020204" pitchFamily="34" charset="0"/>
              <a:buChar char="•"/>
              <a:defRPr/>
            </a:pPr>
            <a:r>
              <a:rPr lang="en-US">
                <a:hlinkClick r:id="rId3"/>
              </a:rPr>
              <a:t>https://www.defensetravel.dod.mil/Docs/perdiem/JTR.pdf</a:t>
            </a:r>
            <a:r>
              <a:rPr lang="en-US"/>
              <a:t> (The Joint Travel Regulations (JTR)), Chapter</a:t>
            </a:r>
            <a:r>
              <a:rPr lang="en-US" baseline="0"/>
              <a:t> 010204, 0505, 050602</a:t>
            </a:r>
          </a:p>
          <a:p>
            <a:pPr marL="168861" indent="-168861" defTabSz="900593">
              <a:buFont typeface="Arial" panose="020B0604020202020204" pitchFamily="34" charset="0"/>
              <a:buChar char="•"/>
              <a:defRPr/>
            </a:pPr>
            <a:r>
              <a:rPr lang="en-US"/>
              <a:t>DoD 7000.14-R</a:t>
            </a:r>
            <a:r>
              <a:rPr lang="en-US" baseline="0"/>
              <a:t> (</a:t>
            </a:r>
            <a:r>
              <a:rPr lang="en-US"/>
              <a:t>Financial</a:t>
            </a:r>
            <a:r>
              <a:rPr lang="en-US" baseline="0"/>
              <a:t> Management Regulation), Volume 7A, Chapter 3202</a:t>
            </a:r>
            <a:endParaRPr lang="en-US"/>
          </a:p>
          <a:p>
            <a:pPr defTabSz="900593">
              <a:defRPr/>
            </a:pPr>
            <a:endParaRPr lang="en-US" baseline="0"/>
          </a:p>
          <a:p>
            <a:pPr defTabSz="900593">
              <a:defRPr/>
            </a:pPr>
            <a:endParaRPr lang="en-US"/>
          </a:p>
          <a:p>
            <a:endParaRPr lang="en-US"/>
          </a:p>
        </p:txBody>
      </p:sp>
      <p:sp>
        <p:nvSpPr>
          <p:cNvPr id="4" name="Slide Number Placeholder 3"/>
          <p:cNvSpPr>
            <a:spLocks noGrp="1"/>
          </p:cNvSpPr>
          <p:nvPr>
            <p:ph type="sldNum" sz="quarter" idx="10"/>
          </p:nvPr>
        </p:nvSpPr>
        <p:spPr/>
        <p:txBody>
          <a:bodyPr/>
          <a:lstStyle/>
          <a:p>
            <a:fld id="{13AFE1A4-0A45-453D-A823-FBDE329F22DD}" type="slidenum">
              <a:rPr lang="en-US" smtClean="0"/>
              <a:t>44</a:t>
            </a:fld>
            <a:endParaRPr lang="en-US"/>
          </a:p>
        </p:txBody>
      </p:sp>
    </p:spTree>
    <p:extLst>
      <p:ext uri="{BB962C8B-B14F-4D97-AF65-F5344CB8AC3E}">
        <p14:creationId xmlns:p14="http://schemas.microsoft.com/office/powerpoint/2010/main" val="13220224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References:</a:t>
            </a:r>
          </a:p>
          <a:p>
            <a:pPr marL="168861" indent="-168861">
              <a:buFont typeface="Arial" panose="020B0604020202020204" pitchFamily="34" charset="0"/>
              <a:buChar char="•"/>
            </a:pPr>
            <a:r>
              <a:rPr lang="en-US">
                <a:hlinkClick r:id="rId3"/>
              </a:rPr>
              <a:t>https://www.defensetravel.dod.mil/Docs/perdiem/JTR.pdf</a:t>
            </a:r>
            <a:r>
              <a:rPr lang="en-US"/>
              <a:t> (The Joint Travel Regulations (JTR)), Chapter 0513-0534</a:t>
            </a:r>
          </a:p>
        </p:txBody>
      </p:sp>
      <p:sp>
        <p:nvSpPr>
          <p:cNvPr id="4" name="Slide Number Placeholder 3"/>
          <p:cNvSpPr>
            <a:spLocks noGrp="1"/>
          </p:cNvSpPr>
          <p:nvPr>
            <p:ph type="sldNum" sz="quarter" idx="10"/>
          </p:nvPr>
        </p:nvSpPr>
        <p:spPr/>
        <p:txBody>
          <a:bodyPr/>
          <a:lstStyle/>
          <a:p>
            <a:fld id="{13AFE1A4-0A45-453D-A823-FBDE329F22DD}" type="slidenum">
              <a:rPr lang="en-US" smtClean="0"/>
              <a:t>45</a:t>
            </a:fld>
            <a:endParaRPr lang="en-US"/>
          </a:p>
        </p:txBody>
      </p:sp>
    </p:spTree>
    <p:extLst>
      <p:ext uri="{BB962C8B-B14F-4D97-AF65-F5344CB8AC3E}">
        <p14:creationId xmlns:p14="http://schemas.microsoft.com/office/powerpoint/2010/main" val="1739622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References:</a:t>
            </a:r>
          </a:p>
          <a:p>
            <a:pPr marL="168861" indent="-168861">
              <a:buFont typeface="Arial" panose="020B0604020202020204" pitchFamily="34" charset="0"/>
              <a:buChar char="•"/>
            </a:pPr>
            <a:r>
              <a:rPr lang="en-US">
                <a:hlinkClick r:id="rId3"/>
              </a:rPr>
              <a:t>https://www.defensetravel.dod.mil/Docs/perdiem/JTR.pdf</a:t>
            </a:r>
            <a:r>
              <a:rPr lang="en-US"/>
              <a:t> (The Joint Travel Regulations (JTR)), Chapter 0513-0534</a:t>
            </a:r>
          </a:p>
          <a:p>
            <a:endParaRPr lang="en-US"/>
          </a:p>
        </p:txBody>
      </p:sp>
      <p:sp>
        <p:nvSpPr>
          <p:cNvPr id="4" name="Slide Number Placeholder 3"/>
          <p:cNvSpPr>
            <a:spLocks noGrp="1"/>
          </p:cNvSpPr>
          <p:nvPr>
            <p:ph type="sldNum" sz="quarter" idx="10"/>
          </p:nvPr>
        </p:nvSpPr>
        <p:spPr/>
        <p:txBody>
          <a:bodyPr/>
          <a:lstStyle/>
          <a:p>
            <a:fld id="{13AFE1A4-0A45-453D-A823-FBDE329F22DD}" type="slidenum">
              <a:rPr lang="en-US" smtClean="0"/>
              <a:t>46</a:t>
            </a:fld>
            <a:endParaRPr lang="en-US"/>
          </a:p>
        </p:txBody>
      </p:sp>
    </p:spTree>
    <p:extLst>
      <p:ext uri="{BB962C8B-B14F-4D97-AF65-F5344CB8AC3E}">
        <p14:creationId xmlns:p14="http://schemas.microsoft.com/office/powerpoint/2010/main" val="28912048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References:</a:t>
            </a:r>
          </a:p>
          <a:p>
            <a:pPr marL="168861" indent="-168861">
              <a:buFont typeface="Arial" panose="020B0604020202020204" pitchFamily="34" charset="0"/>
              <a:buChar char="•"/>
            </a:pPr>
            <a:r>
              <a:rPr lang="en-US">
                <a:hlinkClick r:id="rId3"/>
              </a:rPr>
              <a:t>www.move.mil</a:t>
            </a:r>
            <a:r>
              <a:rPr lang="en-US"/>
              <a:t> (Move.mil Website)</a:t>
            </a:r>
          </a:p>
          <a:p>
            <a:pPr marL="168861" indent="-168861" defTabSz="900593">
              <a:buFont typeface="Arial" panose="020B0604020202020204" pitchFamily="34" charset="0"/>
              <a:buChar char="•"/>
              <a:defRPr/>
            </a:pPr>
            <a:r>
              <a:rPr lang="en-US">
                <a:hlinkClick r:id="rId4"/>
              </a:rPr>
              <a:t>https://dps.sddc.army.mil/cust/standard/user/home.xhtml</a:t>
            </a:r>
            <a:r>
              <a:rPr lang="en-US"/>
              <a:t> (DPS Landing</a:t>
            </a:r>
            <a:r>
              <a:rPr lang="en-US" baseline="0"/>
              <a:t> Page)</a:t>
            </a:r>
            <a:endParaRPr lang="en-US"/>
          </a:p>
        </p:txBody>
      </p:sp>
      <p:sp>
        <p:nvSpPr>
          <p:cNvPr id="4" name="Slide Number Placeholder 3"/>
          <p:cNvSpPr>
            <a:spLocks noGrp="1"/>
          </p:cNvSpPr>
          <p:nvPr>
            <p:ph type="sldNum" sz="quarter" idx="10"/>
          </p:nvPr>
        </p:nvSpPr>
        <p:spPr/>
        <p:txBody>
          <a:bodyPr/>
          <a:lstStyle/>
          <a:p>
            <a:fld id="{13AFE1A4-0A45-453D-A823-FBDE329F22DD}" type="slidenum">
              <a:rPr lang="en-US" smtClean="0"/>
              <a:t>47</a:t>
            </a:fld>
            <a:endParaRPr lang="en-US"/>
          </a:p>
        </p:txBody>
      </p:sp>
    </p:spTree>
    <p:extLst>
      <p:ext uri="{BB962C8B-B14F-4D97-AF65-F5344CB8AC3E}">
        <p14:creationId xmlns:p14="http://schemas.microsoft.com/office/powerpoint/2010/main" val="7695519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References:</a:t>
            </a:r>
          </a:p>
          <a:p>
            <a:pPr marL="168861" indent="-168861" defTabSz="900593">
              <a:buFont typeface="Arial" panose="020B0604020202020204" pitchFamily="34" charset="0"/>
              <a:buChar char="•"/>
              <a:defRPr/>
            </a:pPr>
            <a:r>
              <a:rPr lang="en-US">
                <a:hlinkClick r:id="rId3"/>
              </a:rPr>
              <a:t>www.militaryonesource.mil</a:t>
            </a:r>
            <a:r>
              <a:rPr lang="en-US"/>
              <a:t> (Military One Source Website)</a:t>
            </a:r>
          </a:p>
        </p:txBody>
      </p:sp>
      <p:sp>
        <p:nvSpPr>
          <p:cNvPr id="4" name="Slide Number Placeholder 3"/>
          <p:cNvSpPr>
            <a:spLocks noGrp="1"/>
          </p:cNvSpPr>
          <p:nvPr>
            <p:ph type="sldNum" sz="quarter" idx="10"/>
          </p:nvPr>
        </p:nvSpPr>
        <p:spPr/>
        <p:txBody>
          <a:bodyPr/>
          <a:lstStyle/>
          <a:p>
            <a:fld id="{13AFE1A4-0A45-453D-A823-FBDE329F22DD}" type="slidenum">
              <a:rPr lang="en-US" smtClean="0"/>
              <a:t>48</a:t>
            </a:fld>
            <a:endParaRPr lang="en-US"/>
          </a:p>
        </p:txBody>
      </p:sp>
    </p:spTree>
    <p:extLst>
      <p:ext uri="{BB962C8B-B14F-4D97-AF65-F5344CB8AC3E}">
        <p14:creationId xmlns:p14="http://schemas.microsoft.com/office/powerpoint/2010/main" val="17691555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References:</a:t>
            </a:r>
          </a:p>
          <a:p>
            <a:pPr marL="168861" indent="-168861">
              <a:buFont typeface="Arial" panose="020B0604020202020204" pitchFamily="34" charset="0"/>
              <a:buChar char="•"/>
            </a:pPr>
            <a:r>
              <a:rPr lang="en-US">
                <a:hlinkClick r:id="rId3"/>
              </a:rPr>
              <a:t>https://www.defensetravel.dod.mil/Docs/perdiem/JTR.pdf</a:t>
            </a:r>
            <a:r>
              <a:rPr lang="en-US"/>
              <a:t> (The Joint Travel Regulations (JTR)), Chapter 051502</a:t>
            </a:r>
          </a:p>
          <a:p>
            <a:endParaRPr lang="en-US"/>
          </a:p>
        </p:txBody>
      </p:sp>
      <p:sp>
        <p:nvSpPr>
          <p:cNvPr id="4" name="Slide Number Placeholder 3"/>
          <p:cNvSpPr>
            <a:spLocks noGrp="1"/>
          </p:cNvSpPr>
          <p:nvPr>
            <p:ph type="sldNum" sz="quarter" idx="10"/>
          </p:nvPr>
        </p:nvSpPr>
        <p:spPr/>
        <p:txBody>
          <a:bodyPr/>
          <a:lstStyle/>
          <a:p>
            <a:fld id="{13AFE1A4-0A45-453D-A823-FBDE329F22DD}" type="slidenum">
              <a:rPr lang="en-US" smtClean="0"/>
              <a:t>49</a:t>
            </a:fld>
            <a:endParaRPr lang="en-US"/>
          </a:p>
        </p:txBody>
      </p:sp>
    </p:spTree>
    <p:extLst>
      <p:ext uri="{BB962C8B-B14F-4D97-AF65-F5344CB8AC3E}">
        <p14:creationId xmlns:p14="http://schemas.microsoft.com/office/powerpoint/2010/main" val="3398410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References:</a:t>
            </a:r>
          </a:p>
          <a:p>
            <a:pPr marL="168861" indent="-168861">
              <a:buFont typeface="Arial" panose="020B0604020202020204" pitchFamily="34" charset="0"/>
              <a:buChar char="•"/>
            </a:pPr>
            <a:r>
              <a:rPr lang="en-US"/>
              <a:t>AR 27-20 (Claims)</a:t>
            </a:r>
          </a:p>
        </p:txBody>
      </p:sp>
      <p:sp>
        <p:nvSpPr>
          <p:cNvPr id="4" name="Slide Number Placeholder 3"/>
          <p:cNvSpPr>
            <a:spLocks noGrp="1"/>
          </p:cNvSpPr>
          <p:nvPr>
            <p:ph type="sldNum" sz="quarter" idx="10"/>
          </p:nvPr>
        </p:nvSpPr>
        <p:spPr/>
        <p:txBody>
          <a:bodyPr/>
          <a:lstStyle/>
          <a:p>
            <a:fld id="{13AFE1A4-0A45-453D-A823-FBDE329F22DD}" type="slidenum">
              <a:rPr lang="en-US" smtClean="0"/>
              <a:t>50</a:t>
            </a:fld>
            <a:endParaRPr lang="en-US"/>
          </a:p>
        </p:txBody>
      </p:sp>
    </p:spTree>
    <p:extLst>
      <p:ext uri="{BB962C8B-B14F-4D97-AF65-F5344CB8AC3E}">
        <p14:creationId xmlns:p14="http://schemas.microsoft.com/office/powerpoint/2010/main" val="4176940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References:</a:t>
            </a:r>
          </a:p>
          <a:p>
            <a:pPr marL="168861" indent="-168861">
              <a:buFont typeface="Arial" panose="020B0604020202020204" pitchFamily="34" charset="0"/>
              <a:buChar char="•"/>
            </a:pPr>
            <a:r>
              <a:rPr lang="en-US"/>
              <a:t>AR 600-8-11 (Reassignment)</a:t>
            </a:r>
          </a:p>
          <a:p>
            <a:endParaRPr lang="en-US"/>
          </a:p>
        </p:txBody>
      </p:sp>
      <p:sp>
        <p:nvSpPr>
          <p:cNvPr id="4" name="Slide Number Placeholder 3"/>
          <p:cNvSpPr>
            <a:spLocks noGrp="1"/>
          </p:cNvSpPr>
          <p:nvPr>
            <p:ph type="sldNum" sz="quarter" idx="10"/>
          </p:nvPr>
        </p:nvSpPr>
        <p:spPr/>
        <p:txBody>
          <a:bodyPr/>
          <a:lstStyle/>
          <a:p>
            <a:fld id="{13AFE1A4-0A45-453D-A823-FBDE329F22DD}" type="slidenum">
              <a:rPr lang="en-US" smtClean="0"/>
              <a:t>5</a:t>
            </a:fld>
            <a:endParaRPr lang="en-US"/>
          </a:p>
        </p:txBody>
      </p:sp>
    </p:spTree>
    <p:extLst>
      <p:ext uri="{BB962C8B-B14F-4D97-AF65-F5344CB8AC3E}">
        <p14:creationId xmlns:p14="http://schemas.microsoft.com/office/powerpoint/2010/main" val="16398078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References:</a:t>
            </a:r>
          </a:p>
          <a:p>
            <a:pPr marL="168861" indent="-168861">
              <a:buFont typeface="Arial" panose="020B0604020202020204" pitchFamily="34" charset="0"/>
              <a:buChar char="•"/>
            </a:pPr>
            <a:r>
              <a:rPr lang="en-US">
                <a:hlinkClick r:id="rId3"/>
              </a:rPr>
              <a:t>https://www.defensetravel.dod.mil/Docs/perdiem/JTR.pdf</a:t>
            </a:r>
            <a:r>
              <a:rPr lang="en-US"/>
              <a:t> (The Joint Travel Regulations (JTR)), Chapter 0529-0532</a:t>
            </a:r>
          </a:p>
          <a:p>
            <a:endParaRPr lang="en-US"/>
          </a:p>
        </p:txBody>
      </p:sp>
      <p:sp>
        <p:nvSpPr>
          <p:cNvPr id="4" name="Slide Number Placeholder 3"/>
          <p:cNvSpPr>
            <a:spLocks noGrp="1"/>
          </p:cNvSpPr>
          <p:nvPr>
            <p:ph type="sldNum" sz="quarter" idx="10"/>
          </p:nvPr>
        </p:nvSpPr>
        <p:spPr/>
        <p:txBody>
          <a:bodyPr/>
          <a:lstStyle/>
          <a:p>
            <a:fld id="{13AFE1A4-0A45-453D-A823-FBDE329F22DD}" type="slidenum">
              <a:rPr lang="en-US" smtClean="0"/>
              <a:t>51</a:t>
            </a:fld>
            <a:endParaRPr lang="en-US"/>
          </a:p>
        </p:txBody>
      </p:sp>
    </p:spTree>
    <p:extLst>
      <p:ext uri="{BB962C8B-B14F-4D97-AF65-F5344CB8AC3E}">
        <p14:creationId xmlns:p14="http://schemas.microsoft.com/office/powerpoint/2010/main" val="34941200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References:</a:t>
            </a:r>
          </a:p>
          <a:p>
            <a:pPr marL="168861" indent="-168861">
              <a:buFont typeface="Arial" panose="020B0604020202020204" pitchFamily="34" charset="0"/>
              <a:buChar char="•"/>
            </a:pPr>
            <a:r>
              <a:rPr lang="en-US"/>
              <a:t>AR 27-20 (Claims)</a:t>
            </a:r>
          </a:p>
        </p:txBody>
      </p:sp>
      <p:sp>
        <p:nvSpPr>
          <p:cNvPr id="4" name="Slide Number Placeholder 3"/>
          <p:cNvSpPr>
            <a:spLocks noGrp="1"/>
          </p:cNvSpPr>
          <p:nvPr>
            <p:ph type="sldNum" sz="quarter" idx="10"/>
          </p:nvPr>
        </p:nvSpPr>
        <p:spPr/>
        <p:txBody>
          <a:bodyPr/>
          <a:lstStyle/>
          <a:p>
            <a:fld id="{13AFE1A4-0A45-453D-A823-FBDE329F22DD}" type="slidenum">
              <a:rPr lang="en-US" smtClean="0"/>
              <a:t>52</a:t>
            </a:fld>
            <a:endParaRPr lang="en-US"/>
          </a:p>
        </p:txBody>
      </p:sp>
    </p:spTree>
    <p:extLst>
      <p:ext uri="{BB962C8B-B14F-4D97-AF65-F5344CB8AC3E}">
        <p14:creationId xmlns:p14="http://schemas.microsoft.com/office/powerpoint/2010/main" val="7387463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References:</a:t>
            </a:r>
          </a:p>
          <a:p>
            <a:pPr marL="168861" indent="-168861">
              <a:buFont typeface="Arial" panose="020B0604020202020204" pitchFamily="34" charset="0"/>
              <a:buChar char="•"/>
            </a:pPr>
            <a:r>
              <a:rPr lang="en-US">
                <a:hlinkClick r:id="rId3"/>
              </a:rPr>
              <a:t>https://icss.eta.sddc.army.mil</a:t>
            </a:r>
            <a:r>
              <a:rPr lang="en-US"/>
              <a:t> (Survey Website)</a:t>
            </a:r>
          </a:p>
        </p:txBody>
      </p:sp>
      <p:sp>
        <p:nvSpPr>
          <p:cNvPr id="4" name="Slide Number Placeholder 3"/>
          <p:cNvSpPr>
            <a:spLocks noGrp="1"/>
          </p:cNvSpPr>
          <p:nvPr>
            <p:ph type="sldNum" sz="quarter" idx="10"/>
          </p:nvPr>
        </p:nvSpPr>
        <p:spPr/>
        <p:txBody>
          <a:bodyPr/>
          <a:lstStyle/>
          <a:p>
            <a:fld id="{13AFE1A4-0A45-453D-A823-FBDE329F22DD}" type="slidenum">
              <a:rPr lang="en-US" smtClean="0"/>
              <a:t>53</a:t>
            </a:fld>
            <a:endParaRPr lang="en-US"/>
          </a:p>
        </p:txBody>
      </p:sp>
    </p:spTree>
    <p:extLst>
      <p:ext uri="{BB962C8B-B14F-4D97-AF65-F5344CB8AC3E}">
        <p14:creationId xmlns:p14="http://schemas.microsoft.com/office/powerpoint/2010/main" val="36735406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References:</a:t>
            </a:r>
          </a:p>
          <a:p>
            <a:pPr marL="168861" indent="-168861">
              <a:buFont typeface="Arial" panose="020B0604020202020204" pitchFamily="34" charset="0"/>
              <a:buChar char="•"/>
            </a:pPr>
            <a:r>
              <a:rPr lang="en-US"/>
              <a:t>AR 608-1 (Army Community Service)</a:t>
            </a:r>
          </a:p>
          <a:p>
            <a:pPr marL="168861" indent="-168861">
              <a:buFont typeface="Arial" panose="020B0604020202020204" pitchFamily="34" charset="0"/>
              <a:buChar char="•"/>
            </a:pPr>
            <a:r>
              <a:rPr lang="en-US"/>
              <a:t>ALARACT 036/2019 (Announcement of Army Directive (AD) 2019-18 and Filing Instructions for Spouse State Licensure and Certification Costs Reimbursement)</a:t>
            </a:r>
          </a:p>
          <a:p>
            <a:pPr marL="168861" indent="-168861">
              <a:buFont typeface="Arial" panose="020B0604020202020204" pitchFamily="34" charset="0"/>
              <a:buChar char="•"/>
            </a:pPr>
            <a:r>
              <a:rPr lang="en-US"/>
              <a:t>National Defense Authorization Act for Fiscal Year 2018</a:t>
            </a:r>
          </a:p>
          <a:p>
            <a:pPr marL="168861" indent="-168861">
              <a:buFont typeface="Arial" panose="020B0604020202020204" pitchFamily="34" charset="0"/>
              <a:buChar char="•"/>
            </a:pPr>
            <a:r>
              <a:rPr lang="en-US"/>
              <a:t>Public Law No. 115-91, section 556, 131 Stat. 1403–1405 </a:t>
            </a:r>
          </a:p>
        </p:txBody>
      </p:sp>
      <p:sp>
        <p:nvSpPr>
          <p:cNvPr id="4" name="Slide Number Placeholder 3"/>
          <p:cNvSpPr>
            <a:spLocks noGrp="1"/>
          </p:cNvSpPr>
          <p:nvPr>
            <p:ph type="sldNum" sz="quarter" idx="10"/>
          </p:nvPr>
        </p:nvSpPr>
        <p:spPr/>
        <p:txBody>
          <a:bodyPr/>
          <a:lstStyle/>
          <a:p>
            <a:fld id="{13AFE1A4-0A45-453D-A823-FBDE329F22DD}" type="slidenum">
              <a:rPr lang="en-US" smtClean="0"/>
              <a:t>54</a:t>
            </a:fld>
            <a:endParaRPr lang="en-US"/>
          </a:p>
        </p:txBody>
      </p:sp>
    </p:spTree>
    <p:extLst>
      <p:ext uri="{BB962C8B-B14F-4D97-AF65-F5344CB8AC3E}">
        <p14:creationId xmlns:p14="http://schemas.microsoft.com/office/powerpoint/2010/main" val="10503775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References:</a:t>
            </a:r>
          </a:p>
          <a:p>
            <a:pPr marL="168861" indent="-168861">
              <a:buFont typeface="Arial" panose="020B0604020202020204" pitchFamily="34" charset="0"/>
              <a:buChar char="•"/>
            </a:pPr>
            <a:r>
              <a:rPr lang="en-US"/>
              <a:t>Department of Defense Instruction 1315.18 (Procedures</a:t>
            </a:r>
            <a:r>
              <a:rPr lang="en-US" baseline="0"/>
              <a:t> for Military Personnel Assignments)</a:t>
            </a:r>
            <a:r>
              <a:rPr lang="en-US"/>
              <a:t>, Enclosure 3 (Procedures), Chapter 10</a:t>
            </a:r>
          </a:p>
          <a:p>
            <a:pPr marL="168861" indent="-168861" defTabSz="900593">
              <a:buFont typeface="Arial" panose="020B0604020202020204" pitchFamily="34" charset="0"/>
              <a:buChar char="•"/>
              <a:defRPr/>
            </a:pPr>
            <a:r>
              <a:rPr lang="en-US"/>
              <a:t>DoD 7000.14-R</a:t>
            </a:r>
            <a:r>
              <a:rPr lang="en-US" baseline="0"/>
              <a:t> (</a:t>
            </a:r>
            <a:r>
              <a:rPr lang="en-US"/>
              <a:t>Financial</a:t>
            </a:r>
            <a:r>
              <a:rPr lang="en-US" baseline="0"/>
              <a:t> Management Regulation), Volume 7A, Chapter 26, para 261014.</a:t>
            </a:r>
            <a:endParaRPr lang="en-US"/>
          </a:p>
        </p:txBody>
      </p:sp>
      <p:sp>
        <p:nvSpPr>
          <p:cNvPr id="4" name="Slide Number Placeholder 3"/>
          <p:cNvSpPr>
            <a:spLocks noGrp="1"/>
          </p:cNvSpPr>
          <p:nvPr>
            <p:ph type="sldNum" sz="quarter" idx="10"/>
          </p:nvPr>
        </p:nvSpPr>
        <p:spPr/>
        <p:txBody>
          <a:bodyPr/>
          <a:lstStyle/>
          <a:p>
            <a:fld id="{13AFE1A4-0A45-453D-A823-FBDE329F22DD}" type="slidenum">
              <a:rPr lang="en-US" smtClean="0"/>
              <a:t>55</a:t>
            </a:fld>
            <a:endParaRPr lang="en-US"/>
          </a:p>
        </p:txBody>
      </p:sp>
    </p:spTree>
    <p:extLst>
      <p:ext uri="{BB962C8B-B14F-4D97-AF65-F5344CB8AC3E}">
        <p14:creationId xmlns:p14="http://schemas.microsoft.com/office/powerpoint/2010/main" val="32579282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References:</a:t>
            </a:r>
          </a:p>
          <a:p>
            <a:pPr marL="168861" indent="-168861">
              <a:buFont typeface="Arial" panose="020B0604020202020204" pitchFamily="34" charset="0"/>
              <a:buChar char="•"/>
            </a:pPr>
            <a:r>
              <a:rPr lang="en-US"/>
              <a:t>Department of Defense Instruction 1315.18 (Procedures</a:t>
            </a:r>
            <a:r>
              <a:rPr lang="en-US" baseline="0"/>
              <a:t> for Military Personnel Assignments)</a:t>
            </a:r>
            <a:r>
              <a:rPr lang="en-US"/>
              <a:t>, Enclosure 3 (Procedures), Chapter 10</a:t>
            </a:r>
          </a:p>
          <a:p>
            <a:pPr marL="168861" indent="-168861" defTabSz="900593">
              <a:buFont typeface="Arial" panose="020B0604020202020204" pitchFamily="34" charset="0"/>
              <a:buChar char="•"/>
              <a:defRPr/>
            </a:pPr>
            <a:r>
              <a:rPr lang="en-US"/>
              <a:t>DoD 7000.14-R</a:t>
            </a:r>
            <a:r>
              <a:rPr lang="en-US" baseline="0"/>
              <a:t> (</a:t>
            </a:r>
            <a:r>
              <a:rPr lang="en-US"/>
              <a:t>Financial</a:t>
            </a:r>
            <a:r>
              <a:rPr lang="en-US" baseline="0"/>
              <a:t> Management Regulation), Volume 7A, Chapter 26, para 261014.</a:t>
            </a:r>
          </a:p>
          <a:p>
            <a:pPr marL="168861" indent="-168861" defTabSz="900593">
              <a:buFont typeface="Arial" panose="020B0604020202020204" pitchFamily="34" charset="0"/>
              <a:buChar char="•"/>
              <a:defRPr/>
            </a:pPr>
            <a:r>
              <a:rPr lang="en-US">
                <a:hlinkClick r:id="rId3"/>
              </a:rPr>
              <a:t>https://www.housing.army.mil/</a:t>
            </a:r>
            <a:r>
              <a:rPr lang="en-US"/>
              <a:t> (Army Housing Online User Services)</a:t>
            </a:r>
          </a:p>
        </p:txBody>
      </p:sp>
      <p:sp>
        <p:nvSpPr>
          <p:cNvPr id="4" name="Slide Number Placeholder 3"/>
          <p:cNvSpPr>
            <a:spLocks noGrp="1"/>
          </p:cNvSpPr>
          <p:nvPr>
            <p:ph type="sldNum" sz="quarter" idx="10"/>
          </p:nvPr>
        </p:nvSpPr>
        <p:spPr/>
        <p:txBody>
          <a:bodyPr/>
          <a:lstStyle/>
          <a:p>
            <a:fld id="{13AFE1A4-0A45-453D-A823-FBDE329F22DD}" type="slidenum">
              <a:rPr lang="en-US" smtClean="0"/>
              <a:t>56</a:t>
            </a:fld>
            <a:endParaRPr lang="en-US"/>
          </a:p>
        </p:txBody>
      </p:sp>
    </p:spTree>
    <p:extLst>
      <p:ext uri="{BB962C8B-B14F-4D97-AF65-F5344CB8AC3E}">
        <p14:creationId xmlns:p14="http://schemas.microsoft.com/office/powerpoint/2010/main" val="31620540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AFE1A4-0A45-453D-A823-FBDE329F22DD}" type="slidenum">
              <a:rPr lang="en-US" smtClean="0"/>
              <a:t>59</a:t>
            </a:fld>
            <a:endParaRPr lang="en-US"/>
          </a:p>
        </p:txBody>
      </p:sp>
    </p:spTree>
    <p:extLst>
      <p:ext uri="{BB962C8B-B14F-4D97-AF65-F5344CB8AC3E}">
        <p14:creationId xmlns:p14="http://schemas.microsoft.com/office/powerpoint/2010/main" val="2787464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References:</a:t>
            </a:r>
          </a:p>
          <a:p>
            <a:pPr marL="168861" indent="-168861">
              <a:buFont typeface="Arial" panose="020B0604020202020204" pitchFamily="34" charset="0"/>
              <a:buChar char="•"/>
            </a:pPr>
            <a:r>
              <a:rPr lang="en-US"/>
              <a:t>AR 600-8-11 (Reassignment)</a:t>
            </a:r>
          </a:p>
        </p:txBody>
      </p:sp>
      <p:sp>
        <p:nvSpPr>
          <p:cNvPr id="4" name="Slide Number Placeholder 3"/>
          <p:cNvSpPr>
            <a:spLocks noGrp="1"/>
          </p:cNvSpPr>
          <p:nvPr>
            <p:ph type="sldNum" sz="quarter" idx="10"/>
          </p:nvPr>
        </p:nvSpPr>
        <p:spPr/>
        <p:txBody>
          <a:bodyPr/>
          <a:lstStyle/>
          <a:p>
            <a:fld id="{13AFE1A4-0A45-453D-A823-FBDE329F22DD}" type="slidenum">
              <a:rPr lang="en-US" smtClean="0"/>
              <a:t>6</a:t>
            </a:fld>
            <a:endParaRPr lang="en-US"/>
          </a:p>
        </p:txBody>
      </p:sp>
    </p:spTree>
    <p:extLst>
      <p:ext uri="{BB962C8B-B14F-4D97-AF65-F5344CB8AC3E}">
        <p14:creationId xmlns:p14="http://schemas.microsoft.com/office/powerpoint/2010/main" val="1100751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References:</a:t>
            </a:r>
          </a:p>
          <a:p>
            <a:pPr marL="168861" indent="-168861">
              <a:buFont typeface="Arial" panose="020B0604020202020204" pitchFamily="34" charset="0"/>
              <a:buChar char="•"/>
            </a:pPr>
            <a:r>
              <a:rPr lang="en-US"/>
              <a:t>AR 600-8-11 (Reassignment)</a:t>
            </a:r>
          </a:p>
          <a:p>
            <a:pPr marL="168861" indent="-168861">
              <a:buFont typeface="Arial" panose="020B0604020202020204" pitchFamily="34" charset="0"/>
              <a:buChar char="•"/>
            </a:pPr>
            <a:r>
              <a:rPr lang="en-US">
                <a:hlinkClick r:id="rId3"/>
              </a:rPr>
              <a:t>https://www.hrc.army.mil/content/10939</a:t>
            </a:r>
            <a:r>
              <a:rPr lang="en-US"/>
              <a:t> (Assignment Deletions, Deferments, Early Arrival, and Reporting Failures to Gain Website)</a:t>
            </a:r>
          </a:p>
          <a:p>
            <a:endParaRPr lang="en-US"/>
          </a:p>
        </p:txBody>
      </p:sp>
      <p:sp>
        <p:nvSpPr>
          <p:cNvPr id="4" name="Slide Number Placeholder 3"/>
          <p:cNvSpPr>
            <a:spLocks noGrp="1"/>
          </p:cNvSpPr>
          <p:nvPr>
            <p:ph type="sldNum" sz="quarter" idx="10"/>
          </p:nvPr>
        </p:nvSpPr>
        <p:spPr/>
        <p:txBody>
          <a:bodyPr/>
          <a:lstStyle/>
          <a:p>
            <a:fld id="{13AFE1A4-0A45-453D-A823-FBDE329F22DD}" type="slidenum">
              <a:rPr lang="en-US" smtClean="0"/>
              <a:t>7</a:t>
            </a:fld>
            <a:endParaRPr lang="en-US"/>
          </a:p>
        </p:txBody>
      </p:sp>
    </p:spTree>
    <p:extLst>
      <p:ext uri="{BB962C8B-B14F-4D97-AF65-F5344CB8AC3E}">
        <p14:creationId xmlns:p14="http://schemas.microsoft.com/office/powerpoint/2010/main" val="1633819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References:</a:t>
            </a:r>
          </a:p>
          <a:p>
            <a:pPr marL="168861" indent="-168861">
              <a:buFont typeface="Arial" panose="020B0604020202020204" pitchFamily="34" charset="0"/>
              <a:buChar char="•"/>
            </a:pPr>
            <a:r>
              <a:rPr lang="en-US"/>
              <a:t>AR 600-8-11 (Reassignment)</a:t>
            </a:r>
          </a:p>
          <a:p>
            <a:pPr marL="168861" indent="-168861">
              <a:buFont typeface="Arial" panose="020B0604020202020204" pitchFamily="34" charset="0"/>
              <a:buChar char="•"/>
            </a:pPr>
            <a:r>
              <a:rPr lang="en-US"/>
              <a:t>AR 601-280 (Army Retention Program)</a:t>
            </a:r>
          </a:p>
          <a:p>
            <a:pPr marL="168861" indent="-168861">
              <a:buFont typeface="Arial" panose="020B0604020202020204" pitchFamily="34" charset="0"/>
              <a:buChar char="•"/>
            </a:pPr>
            <a:r>
              <a:rPr lang="en-US"/>
              <a:t>AR 614-100</a:t>
            </a:r>
            <a:r>
              <a:rPr lang="en-US" baseline="0"/>
              <a:t> (Officer Assignment Policies, Details, and Transfers)</a:t>
            </a:r>
            <a:endParaRPr lang="en-US"/>
          </a:p>
          <a:p>
            <a:pPr marL="168861" indent="-168861">
              <a:buFont typeface="Arial" panose="020B0604020202020204" pitchFamily="34" charset="0"/>
              <a:buChar char="•"/>
            </a:pPr>
            <a:r>
              <a:rPr lang="en-US"/>
              <a:t>AR 614-200 (Enlisted Assignments and Utilization</a:t>
            </a:r>
            <a:r>
              <a:rPr lang="en-US" baseline="0"/>
              <a:t> Management)</a:t>
            </a:r>
          </a:p>
        </p:txBody>
      </p:sp>
      <p:sp>
        <p:nvSpPr>
          <p:cNvPr id="4" name="Slide Number Placeholder 3"/>
          <p:cNvSpPr>
            <a:spLocks noGrp="1"/>
          </p:cNvSpPr>
          <p:nvPr>
            <p:ph type="sldNum" sz="quarter" idx="10"/>
          </p:nvPr>
        </p:nvSpPr>
        <p:spPr/>
        <p:txBody>
          <a:bodyPr/>
          <a:lstStyle/>
          <a:p>
            <a:fld id="{13AFE1A4-0A45-453D-A823-FBDE329F22DD}" type="slidenum">
              <a:rPr lang="en-US" smtClean="0"/>
              <a:t>8</a:t>
            </a:fld>
            <a:endParaRPr lang="en-US"/>
          </a:p>
        </p:txBody>
      </p:sp>
    </p:spTree>
    <p:extLst>
      <p:ext uri="{BB962C8B-B14F-4D97-AF65-F5344CB8AC3E}">
        <p14:creationId xmlns:p14="http://schemas.microsoft.com/office/powerpoint/2010/main" val="1700710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References:</a:t>
            </a:r>
          </a:p>
          <a:p>
            <a:pPr marL="168861" indent="-168861">
              <a:buFont typeface="Arial" panose="020B0604020202020204" pitchFamily="34" charset="0"/>
              <a:buChar char="•"/>
            </a:pPr>
            <a:r>
              <a:rPr lang="en-US"/>
              <a:t>AR 600-8-11 (Reassignment)</a:t>
            </a:r>
          </a:p>
          <a:p>
            <a:pPr marL="168861" indent="-168861">
              <a:buFont typeface="Arial" panose="020B0604020202020204" pitchFamily="34" charset="0"/>
              <a:buChar char="•"/>
            </a:pPr>
            <a:r>
              <a:rPr lang="en-US"/>
              <a:t>AR 601-280 (Army Retention Program)</a:t>
            </a:r>
          </a:p>
          <a:p>
            <a:pPr marL="168861" indent="-168861">
              <a:buFont typeface="Arial" panose="020B0604020202020204" pitchFamily="34" charset="0"/>
              <a:buChar char="•"/>
            </a:pPr>
            <a:r>
              <a:rPr lang="en-US"/>
              <a:t>AR 614-100</a:t>
            </a:r>
            <a:r>
              <a:rPr lang="en-US" baseline="0"/>
              <a:t> (Officer Assignment Policies, Details, and Transfers)</a:t>
            </a:r>
            <a:endParaRPr lang="en-US"/>
          </a:p>
          <a:p>
            <a:pPr marL="168861" indent="-168861">
              <a:buFont typeface="Arial" panose="020B0604020202020204" pitchFamily="34" charset="0"/>
              <a:buChar char="•"/>
            </a:pPr>
            <a:r>
              <a:rPr lang="en-US"/>
              <a:t>AR 614-200 (Enlisted Assignments and Utilization</a:t>
            </a:r>
            <a:r>
              <a:rPr lang="en-US" baseline="0"/>
              <a:t> Management)</a:t>
            </a:r>
          </a:p>
        </p:txBody>
      </p:sp>
      <p:sp>
        <p:nvSpPr>
          <p:cNvPr id="4" name="Slide Number Placeholder 3"/>
          <p:cNvSpPr>
            <a:spLocks noGrp="1"/>
          </p:cNvSpPr>
          <p:nvPr>
            <p:ph type="sldNum" sz="quarter" idx="10"/>
          </p:nvPr>
        </p:nvSpPr>
        <p:spPr/>
        <p:txBody>
          <a:bodyPr/>
          <a:lstStyle/>
          <a:p>
            <a:fld id="{13AFE1A4-0A45-453D-A823-FBDE329F22DD}" type="slidenum">
              <a:rPr lang="en-US" smtClean="0"/>
              <a:t>9</a:t>
            </a:fld>
            <a:endParaRPr lang="en-US"/>
          </a:p>
        </p:txBody>
      </p:sp>
    </p:spTree>
    <p:extLst>
      <p:ext uri="{BB962C8B-B14F-4D97-AF65-F5344CB8AC3E}">
        <p14:creationId xmlns:p14="http://schemas.microsoft.com/office/powerpoint/2010/main" val="24556538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p:cNvSpPr>
            <a:spLocks noGrp="1"/>
          </p:cNvSpPr>
          <p:nvPr>
            <p:ph type="ctrTitle"/>
          </p:nvPr>
        </p:nvSpPr>
        <p:spPr>
          <a:xfrm>
            <a:off x="511744" y="5366881"/>
            <a:ext cx="7155611" cy="484748"/>
          </a:xfr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a:t>Click to edit Master title style</a:t>
            </a:r>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1" name="Classification Lower"/>
          <p:cNvSpPr txBox="1">
            <a:spLocks/>
          </p:cNvSpPr>
          <p:nvPr userDrawn="1"/>
        </p:nvSpPr>
        <p:spPr>
          <a:xfrm>
            <a:off x="0" y="6724790"/>
            <a:ext cx="8515350" cy="138499"/>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b="1"/>
              <a:t>UNCLASSIFIED//FOUO</a:t>
            </a:r>
          </a:p>
        </p:txBody>
      </p:sp>
      <p:sp>
        <p:nvSpPr>
          <p:cNvPr id="12" name="Classification Top"/>
          <p:cNvSpPr txBox="1">
            <a:spLocks/>
          </p:cNvSpPr>
          <p:nvPr userDrawn="1"/>
        </p:nvSpPr>
        <p:spPr>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a:solidFill>
                  <a:schemeClr val="bg1"/>
                </a:solidFill>
              </a:rPr>
              <a:t>UNCLASSIFIED//FOUO</a:t>
            </a: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
        <p:nvSpPr>
          <p:cNvPr id="13" name="Classification Lower"/>
          <p:cNvSpPr txBox="1">
            <a:spLocks/>
          </p:cNvSpPr>
          <p:nvPr userDrawn="1"/>
        </p:nvSpPr>
        <p:spPr>
          <a:xfrm>
            <a:off x="7019680" y="6680404"/>
            <a:ext cx="2061557" cy="153888"/>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0"/>
              <a:t>	26 Mar</a:t>
            </a:r>
            <a:r>
              <a:rPr lang="en-US" sz="1000" b="0">
                <a:latin typeface="Arial" panose="020B0604020202020204" pitchFamily="34" charset="0"/>
                <a:cs typeface="Arial" panose="020B0604020202020204" pitchFamily="34" charset="0"/>
              </a:rPr>
              <a:t> 21_v1.1</a:t>
            </a:r>
            <a:endParaRPr lang="en-US" sz="1000" b="0"/>
          </a:p>
        </p:txBody>
      </p:sp>
      <p:sp>
        <p:nvSpPr>
          <p:cNvPr id="14" name="TextBox 13"/>
          <p:cNvSpPr txBox="1"/>
          <p:nvPr userDrawn="1"/>
        </p:nvSpPr>
        <p:spPr>
          <a:xfrm>
            <a:off x="4248749" y="6642125"/>
            <a:ext cx="720855" cy="246221"/>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CF4C318D-DFA6-44A0-90B0-ABFCB78A54B4}" type="slidenum">
              <a:rPr lang="en-US" sz="1000" b="0" smtClean="0">
                <a:latin typeface="Arial" panose="020B0604020202020204" pitchFamily="34" charset="0"/>
                <a:cs typeface="Arial" panose="020B0604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r>
              <a:rPr lang="en-US" sz="1000" b="0">
                <a:latin typeface="Arial" panose="020B0604020202020204" pitchFamily="34" charset="0"/>
                <a:cs typeface="Arial" panose="020B0604020202020204" pitchFamily="34" charset="0"/>
              </a:rPr>
              <a:t> of 57</a:t>
            </a:r>
          </a:p>
        </p:txBody>
      </p:sp>
    </p:spTree>
    <p:extLst>
      <p:ext uri="{BB962C8B-B14F-4D97-AF65-F5344CB8AC3E}">
        <p14:creationId xmlns:p14="http://schemas.microsoft.com/office/powerpoint/2010/main" val="171503200"/>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MSC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582375"/>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SC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8754" y="2471681"/>
            <a:ext cx="7886700" cy="1421928"/>
          </a:xfrm>
        </p:spPr>
        <p:txBody>
          <a:bodyPr anchor="b"/>
          <a:lstStyle>
            <a:lvl1pPr>
              <a:defRPr sz="480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9223771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MSC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2883443"/>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MSC 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1248" y="100584"/>
            <a:ext cx="7955280" cy="480131"/>
          </a:xfrm>
        </p:spPr>
        <p:txBody>
          <a:bodyPr vert="horz" lIns="182880" tIns="45720" rIns="91440" bIns="45720" rtlCol="0" anchor="t" anchorCtr="0">
            <a:spAutoFit/>
          </a:bodyPr>
          <a:lstStyle>
            <a:lvl1pPr>
              <a:defRPr lang="en-US" dirty="0"/>
            </a:lvl1pPr>
          </a:lstStyle>
          <a:p>
            <a:pPr lvl="0"/>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8515512"/>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MSC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7" y="100584"/>
            <a:ext cx="7955280" cy="480131"/>
          </a:xfrm>
        </p:spPr>
        <p:txBody>
          <a:bodyPr vert="horz" lIns="182880" tIns="45720" rIns="91440" bIns="45720" rtlCol="0" anchor="t" anchorCtr="0">
            <a:spAutoFit/>
          </a:bodyPr>
          <a:lstStyle>
            <a:lvl1pPr>
              <a:defRPr lang="en-US" dirty="0"/>
            </a:lvl1pPr>
          </a:lstStyle>
          <a:p>
            <a:pPr lvl="0"/>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7485766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SC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4035"/>
            <a:ext cx="7955280" cy="480131"/>
          </a:xfrm>
        </p:spPr>
        <p:txBody>
          <a:bodyPr vert="horz" lIns="182880" tIns="45720" rIns="91440" bIns="45720" rtlCol="0" anchor="t" anchorCtr="0">
            <a:spAutoFit/>
          </a:bodyPr>
          <a:lstStyle>
            <a:lvl1pPr>
              <a:defRPr lang="en-US" dirty="0"/>
            </a:lvl1pPr>
          </a:lstStyle>
          <a:p>
            <a:pPr lvl="0"/>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8591226"/>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SC Title, Content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19820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MSC 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a:t>Click to edit Master title style</a:t>
            </a:r>
          </a:p>
        </p:txBody>
      </p:sp>
    </p:spTree>
    <p:extLst>
      <p:ext uri="{BB962C8B-B14F-4D97-AF65-F5344CB8AC3E}">
        <p14:creationId xmlns:p14="http://schemas.microsoft.com/office/powerpoint/2010/main" val="3671473208"/>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SC 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a:t>Click to edit Master title style</a:t>
            </a:r>
          </a:p>
        </p:txBody>
      </p:sp>
      <p:sp>
        <p:nvSpPr>
          <p:cNvPr id="3" name="Content Placeholder 2"/>
          <p:cNvSpPr>
            <a:spLocks noGrp="1"/>
          </p:cNvSpPr>
          <p:nvPr>
            <p:ph idx="1"/>
          </p:nvPr>
        </p:nvSpPr>
        <p:spPr>
          <a:xfrm>
            <a:off x="836761" y="1144468"/>
            <a:ext cx="77724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a:t>Click to add subtitle</a:t>
            </a:r>
          </a:p>
        </p:txBody>
      </p:sp>
    </p:spTree>
    <p:extLst>
      <p:ext uri="{BB962C8B-B14F-4D97-AF65-F5344CB8AC3E}">
        <p14:creationId xmlns:p14="http://schemas.microsoft.com/office/powerpoint/2010/main" val="461477913"/>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SC Title, Subtitle, Content and Bumper">
    <p:spTree>
      <p:nvGrpSpPr>
        <p:cNvPr id="1" name=""/>
        <p:cNvGrpSpPr/>
        <p:nvPr/>
      </p:nvGrpSpPr>
      <p:grpSpPr>
        <a:xfrm>
          <a:off x="0" y="0"/>
          <a:ext cx="0" cy="0"/>
          <a:chOff x="0" y="0"/>
          <a:chExt cx="0" cy="0"/>
        </a:xfrm>
      </p:grpSpPr>
      <p:sp>
        <p:nvSpPr>
          <p:cNvPr id="3" name="Content Placeholder 2"/>
          <p:cNvSpPr>
            <a:spLocks noGrp="1"/>
          </p:cNvSpPr>
          <p:nvPr>
            <p:ph idx="1"/>
          </p:nvPr>
        </p:nvSpPr>
        <p:spPr>
          <a:xfrm>
            <a:off x="836761" y="1144468"/>
            <a:ext cx="77724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a:t>Click to add subtitle</a:t>
            </a:r>
          </a:p>
        </p:txBody>
      </p:sp>
      <p:sp>
        <p:nvSpPr>
          <p:cNvPr id="6" name="Title 1"/>
          <p:cNvSpPr>
            <a:spLocks noGrp="1"/>
          </p:cNvSpPr>
          <p:nvPr>
            <p:ph type="title"/>
          </p:nvPr>
        </p:nvSpPr>
        <p:spPr>
          <a:xfrm>
            <a:off x="700966" y="100584"/>
            <a:ext cx="7772400" cy="480131"/>
          </a:xfrm>
        </p:spPr>
        <p:txBody>
          <a:bodyPr/>
          <a:lstStyle/>
          <a:p>
            <a:r>
              <a:rPr lang="en-US"/>
              <a:t>Reassignment Briefing</a:t>
            </a:r>
          </a:p>
        </p:txBody>
      </p:sp>
    </p:spTree>
    <p:extLst>
      <p:ext uri="{BB962C8B-B14F-4D97-AF65-F5344CB8AC3E}">
        <p14:creationId xmlns:p14="http://schemas.microsoft.com/office/powerpoint/2010/main" val="391727863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SC Title, Subtitle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a:t>Click to edit Master title style</a:t>
            </a:r>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a:t>Click to add subtitle</a:t>
            </a:r>
          </a:p>
        </p:txBody>
      </p:sp>
    </p:spTree>
    <p:extLst>
      <p:ext uri="{BB962C8B-B14F-4D97-AF65-F5344CB8AC3E}">
        <p14:creationId xmlns:p14="http://schemas.microsoft.com/office/powerpoint/2010/main" val="359926018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SC Title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a:t>Click to edit Master title style</a:t>
            </a:r>
          </a:p>
        </p:txBody>
      </p:sp>
    </p:spTree>
    <p:extLst>
      <p:ext uri="{BB962C8B-B14F-4D97-AF65-F5344CB8AC3E}">
        <p14:creationId xmlns:p14="http://schemas.microsoft.com/office/powerpoint/2010/main" val="427054938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MSC 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a:t>Click to edit Master title style</a:t>
            </a:r>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a:t>Click to add subtitle</a:t>
            </a:r>
          </a:p>
        </p:txBody>
      </p:sp>
    </p:spTree>
    <p:extLst>
      <p:ext uri="{BB962C8B-B14F-4D97-AF65-F5344CB8AC3E}">
        <p14:creationId xmlns:p14="http://schemas.microsoft.com/office/powerpoint/2010/main" val="180269875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LowerBa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5933583"/>
            <a:ext cx="9144000" cy="923925"/>
          </a:xfrm>
          <a:prstGeom prst="rect">
            <a:avLst/>
          </a:prstGeom>
        </p:spPr>
      </p:pic>
      <p:pic>
        <p:nvPicPr>
          <p:cNvPr id="10" name="TopBa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793"/>
            <a:ext cx="9144000" cy="1028700"/>
          </a:xfrm>
          <a:prstGeom prst="rect">
            <a:avLst/>
          </a:prstGeom>
        </p:spPr>
      </p:pic>
      <p:sp>
        <p:nvSpPr>
          <p:cNvPr id="2" name="Title Placeholder 1"/>
          <p:cNvSpPr>
            <a:spLocks noGrp="1"/>
          </p:cNvSpPr>
          <p:nvPr>
            <p:ph type="title"/>
          </p:nvPr>
        </p:nvSpPr>
        <p:spPr bwMode="gray">
          <a:xfrm>
            <a:off x="836761" y="99565"/>
            <a:ext cx="7955280" cy="480131"/>
          </a:xfrm>
          <a:prstGeom prst="rect">
            <a:avLst/>
          </a:prstGeom>
        </p:spPr>
        <p:txBody>
          <a:bodyPr vert="horz" lIns="182880" tIns="45720" rIns="91440" bIns="45720" rtlCol="0" anchor="t" anchorCtr="0">
            <a:spAutoFit/>
          </a:bodyPr>
          <a:lstStyle/>
          <a:p>
            <a:pPr marL="0" lvl="0"/>
            <a:r>
              <a:rPr lang="en-US"/>
              <a:t>Click To Edit Master Title Style</a:t>
            </a:r>
          </a:p>
        </p:txBody>
      </p:sp>
      <p:sp>
        <p:nvSpPr>
          <p:cNvPr id="3" name="Text Placeholder 2"/>
          <p:cNvSpPr>
            <a:spLocks noGrp="1"/>
          </p:cNvSpPr>
          <p:nvPr>
            <p:ph type="body" idx="1"/>
          </p:nvPr>
        </p:nvSpPr>
        <p:spPr>
          <a:xfrm>
            <a:off x="836761" y="711257"/>
            <a:ext cx="77724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8" name="Classification Lower"/>
          <p:cNvSpPr txBox="1">
            <a:spLocks/>
          </p:cNvSpPr>
          <p:nvPr userDrawn="1"/>
        </p:nvSpPr>
        <p:spPr>
          <a:xfrm>
            <a:off x="7019676" y="6680404"/>
            <a:ext cx="2061557" cy="153888"/>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0"/>
              <a:t>	26 Mar</a:t>
            </a:r>
            <a:r>
              <a:rPr lang="en-US" sz="1000" b="0">
                <a:latin typeface="Arial" panose="020B0604020202020204" pitchFamily="34" charset="0"/>
                <a:cs typeface="Arial" panose="020B0604020202020204" pitchFamily="34" charset="0"/>
              </a:rPr>
              <a:t> 21_v1.1</a:t>
            </a:r>
            <a:endParaRPr lang="en-US" sz="1000" b="0"/>
          </a:p>
        </p:txBody>
      </p:sp>
      <p:sp>
        <p:nvSpPr>
          <p:cNvPr id="7" name="Classification Top"/>
          <p:cNvSpPr txBox="1">
            <a:spLocks/>
          </p:cNvSpPr>
          <p:nvPr userDrawn="1"/>
        </p:nvSpPr>
        <p:spPr bwMode="gray">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a:solidFill>
                  <a:schemeClr val="bg1"/>
                </a:solidFill>
              </a:rPr>
              <a:t>UNCLASSIFIED//FOUO</a:t>
            </a:r>
          </a:p>
        </p:txBody>
      </p:sp>
      <p:pic>
        <p:nvPicPr>
          <p:cNvPr id="11" name="Picture 10"/>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296101" y="6054652"/>
            <a:ext cx="659247" cy="602112"/>
          </a:xfrm>
          <a:prstGeom prst="rect">
            <a:avLst/>
          </a:prstGeom>
        </p:spPr>
      </p:pic>
      <p:sp>
        <p:nvSpPr>
          <p:cNvPr id="12" name="TextBox 11"/>
          <p:cNvSpPr txBox="1"/>
          <p:nvPr userDrawn="1"/>
        </p:nvSpPr>
        <p:spPr>
          <a:xfrm>
            <a:off x="4248749" y="6642125"/>
            <a:ext cx="720855" cy="246221"/>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CF4C318D-DFA6-44A0-90B0-ABFCB78A54B4}" type="slidenum">
              <a:rPr lang="en-US" sz="1000" b="0" smtClean="0">
                <a:latin typeface="Arial" panose="020B0604020202020204" pitchFamily="34" charset="0"/>
                <a:cs typeface="Arial" panose="020B0604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r>
              <a:rPr lang="en-US" sz="1000" b="0">
                <a:latin typeface="Arial" panose="020B0604020202020204" pitchFamily="34" charset="0"/>
                <a:cs typeface="Arial" panose="020B0604020202020204" pitchFamily="34" charset="0"/>
              </a:rPr>
              <a:t> of 57</a:t>
            </a:r>
          </a:p>
        </p:txBody>
      </p:sp>
      <p:sp>
        <p:nvSpPr>
          <p:cNvPr id="15" name="Rectangle 14"/>
          <p:cNvSpPr/>
          <p:nvPr userDrawn="1"/>
        </p:nvSpPr>
        <p:spPr>
          <a:xfrm>
            <a:off x="0" y="6639561"/>
            <a:ext cx="3708875" cy="246221"/>
          </a:xfrm>
          <a:prstGeom prst="rect">
            <a:avLst/>
          </a:prstGeom>
        </p:spPr>
        <p:txBody>
          <a:bodyPr wrap="square">
            <a:spAutoFit/>
          </a:bodyPr>
          <a:lstStyle/>
          <a:p>
            <a:pPr algn="l" defTabSz="457200" fontAlgn="base">
              <a:spcBef>
                <a:spcPct val="0"/>
              </a:spcBef>
              <a:spcAft>
                <a:spcPct val="0"/>
              </a:spcAft>
            </a:pPr>
            <a:r>
              <a:rPr lang="en-US" sz="1000" b="0">
                <a:solidFill>
                  <a:prstClr val="black"/>
                </a:solidFill>
                <a:latin typeface="Arial" charset="0"/>
                <a:cs typeface="Arial" charset="0"/>
              </a:rPr>
              <a:t>POC</a:t>
            </a:r>
            <a:r>
              <a:rPr lang="en-US" sz="1000" b="0" baseline="0">
                <a:solidFill>
                  <a:prstClr val="black"/>
                </a:solidFill>
                <a:latin typeface="Arial" charset="0"/>
                <a:cs typeface="Arial" charset="0"/>
              </a:rPr>
              <a:t> Mr. Tracy Short</a:t>
            </a:r>
            <a:r>
              <a:rPr lang="en-US" sz="1000" b="0">
                <a:solidFill>
                  <a:prstClr val="black"/>
                </a:solidFill>
                <a:latin typeface="Arial" charset="0"/>
                <a:cs typeface="Arial" charset="0"/>
              </a:rPr>
              <a:t> / 442-2700 tracy.r.short.civ@army.mil</a:t>
            </a:r>
          </a:p>
        </p:txBody>
      </p:sp>
    </p:spTree>
    <p:extLst>
      <p:ext uri="{BB962C8B-B14F-4D97-AF65-F5344CB8AC3E}">
        <p14:creationId xmlns:p14="http://schemas.microsoft.com/office/powerpoint/2010/main" val="199967873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98" r:id="rId5"/>
    <p:sldLayoutId id="2147483699" r:id="rId6"/>
    <p:sldLayoutId id="2147483700" r:id="rId7"/>
    <p:sldLayoutId id="2147483703" r:id="rId8"/>
    <p:sldLayoutId id="2147483701" r:id="rId9"/>
    <p:sldLayoutId id="2147483680" r:id="rId10"/>
    <p:sldLayoutId id="2147483681" r:id="rId11"/>
    <p:sldLayoutId id="2147483682" r:id="rId12"/>
    <p:sldLayoutId id="2147483683" r:id="rId13"/>
    <p:sldLayoutId id="2147483684" r:id="rId14"/>
  </p:sldLayoutIdLst>
  <p:transition spd="slow">
    <p:fade/>
  </p:transition>
  <p:hf hdr="0" ftr="0" dt="0"/>
  <p:txStyles>
    <p:titleStyle>
      <a:lvl1pPr marL="0" algn="l" defTabSz="914400" rtl="0" eaLnBrk="1" latinLnBrk="0" hangingPunct="1">
        <a:lnSpc>
          <a:spcPct val="90000"/>
        </a:lnSpc>
        <a:spcBef>
          <a:spcPct val="0"/>
        </a:spcBef>
        <a:buNone/>
        <a:defRPr lang="en-US" sz="2800" b="1" kern="1200" dirty="0">
          <a:solidFill>
            <a:srgbClr val="7F7F73"/>
          </a:solidFill>
          <a:latin typeface="Arial" panose="020B0604020202020204" pitchFamily="34" charset="0"/>
          <a:ea typeface="+mj-ea"/>
          <a:cs typeface="Arial" panose="020B0604020202020204" pitchFamily="34" charset="0"/>
        </a:defRPr>
      </a:lvl1pPr>
    </p:titleStyle>
    <p:body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792">
          <p15:clr>
            <a:srgbClr val="F26B43"/>
          </p15:clr>
        </p15:guide>
        <p15:guide id="3" pos="5352">
          <p15:clr>
            <a:srgbClr val="F26B43"/>
          </p15:clr>
        </p15:guide>
        <p15:guide id="4" orient="horz" pos="1104">
          <p15:clr>
            <a:srgbClr val="F26B43"/>
          </p15:clr>
        </p15:guide>
        <p15:guide id="5" orient="horz" pos="2376">
          <p15:clr>
            <a:srgbClr val="F26B43"/>
          </p15:clr>
        </p15:guide>
        <p15:guide id="6" orient="horz" pos="3432">
          <p15:clr>
            <a:srgbClr val="F26B43"/>
          </p15:clr>
        </p15:guide>
        <p15:guide id="7" pos="5760">
          <p15:clr>
            <a:srgbClr val="F26B43"/>
          </p15:clr>
        </p15:guide>
        <p15:guide id="8" orient="horz">
          <p15:clr>
            <a:srgbClr val="F26B43"/>
          </p15:clr>
        </p15:guide>
        <p15:guide id="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actnow.army.mil/"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efmp.amedd.army.mil/tools/contacts.html"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efmpandme.militaryonesource.mil/"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www.fcg.pentagon.mil/"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hyperlink" Target="https://travel.state.gov/content/travel/en/passports/need-passport.html"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uscis.gov/"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jkodirect.jten.mil/"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hyperlink" Target="http://www.fcg.pentagon.mil/" TargetMode="External"/><Relationship Id="rId4" Type="http://schemas.openxmlformats.org/officeDocument/2006/relationships/hyperlink" Target="https://prmsglobal.prms.af.mil/prmsconv/profile/survey/start.asp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www.amc.af.mil/Home/AMC-Travel-Site/AMC-Pet-Travel-Page/"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s://www.defensetravel.dod.mil/index.cfm"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s://www.defensetravel.dod.mil/index.cfm"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www.move.mil/" TargetMode="External"/><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http://www.militaryonesource.mil/" TargetMode="External"/><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https://www.jagcnet.army.mil/PCLAIMS" TargetMode="External"/><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hyperlink" Target="https://www.pcsmypov.com/storage" TargetMode="External"/><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hyperlink" Target="http://www.pcsmypov.com/" TargetMode="External"/><Relationship Id="rId5" Type="http://schemas.openxmlformats.org/officeDocument/2006/relationships/hyperlink" Target="https://www.pcsmypov.com/locations" TargetMode="External"/><Relationship Id="rId4" Type="http://schemas.openxmlformats.org/officeDocument/2006/relationships/hyperlink" Target="http://www.pcsmypov.com/locations"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jagcnet.army.mil/PCLAIMS" TargetMode="External"/><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https://icss.eta.sddc.army.mil/" TargetMode="External"/><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hyperlink" Target="https://msepjobs.militaryonesource.mil/msep/home" TargetMode="External"/><Relationship Id="rId2" Type="http://schemas.openxmlformats.org/officeDocument/2006/relationships/notesSlide" Target="../notesSlides/notesSlide53.xml"/><Relationship Id="rId1" Type="http://schemas.openxmlformats.org/officeDocument/2006/relationships/slideLayout" Target="../slideLayouts/slideLayout6.xml"/><Relationship Id="rId6" Type="http://schemas.openxmlformats.org/officeDocument/2006/relationships/hyperlink" Target="https://myseco.militaryonesource.mil/portal/content/view/8576" TargetMode="External"/><Relationship Id="rId5" Type="http://schemas.openxmlformats.org/officeDocument/2006/relationships/hyperlink" Target="https://mycaa.militaryonesource.mil/mycaa/" TargetMode="External"/><Relationship Id="rId4" Type="http://schemas.openxmlformats.org/officeDocument/2006/relationships/hyperlink" Target="https://www.armymwr.com/programs-and-services/personal-assistance/employment-readiness-program/army-spouse-employment-career-and-education"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https://www.housing.army.mil/" TargetMode="External"/><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hyperlink" Target="https://tradocfcoeccafcoepfwprod.blob.core.usgovcloudapi.net/usag/dhr/mpsd/reassignments/doc/ACS%20Overseas%20Brief.pdf" TargetMode="External"/><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www.myarmyonesource.com/outprocessing" TargetMode="Externa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8" Type="http://schemas.openxmlformats.org/officeDocument/2006/relationships/hyperlink" Target="https://tradocfcoeccafcoepfwprod.blob.core.usgovcloudapi.net/usag/dhr/mpsd/reassignments/doc/DA%20Form%207415.pdf" TargetMode="External"/><Relationship Id="rId13" Type="http://schemas.openxmlformats.org/officeDocument/2006/relationships/hyperlink" Target="https://tradocfcoeccafcoepfwprod.blob.core.usgovcloudapi.net/usag/dhr/mpsd/reassignments/doc/AMIM-HM%20Form%2059%20Out%20of%20Country%20CS%20Checklist.pdf" TargetMode="External"/><Relationship Id="rId3" Type="http://schemas.openxmlformats.org/officeDocument/2006/relationships/hyperlink" Target="https://tradocfcoeccafcoepfwprod.blob.core.usgovcloudapi.net/usag/dhr/mpsd/reassignments/doc/OCONUS%20PCS%20Worksheet.pdf" TargetMode="External"/><Relationship Id="rId7" Type="http://schemas.openxmlformats.org/officeDocument/2006/relationships/hyperlink" Target="https://tradocfcoeccafcoepfwprod.blob.core.usgovcloudapi.net/usag/dhr/mpsd/reassignments/doc/DA%20Form%205121.pdf" TargetMode="External"/><Relationship Id="rId12" Type="http://schemas.openxmlformats.org/officeDocument/2006/relationships/hyperlink" Target="https://tradocfcoeccafcoepfwprod.blob.core.usgovcloudapi.net/usag/dhr/mpsd/reassignments/doc/Sex%20Offender%20Memo.pdf" TargetMode="External"/><Relationship Id="rId2" Type="http://schemas.openxmlformats.org/officeDocument/2006/relationships/hyperlink" Target="https://tradocfcoeccafcoepfwprod.blob.core.usgovcloudapi.net/usag/dhr/mpsd/reassignments/doc/CONUS%20PCS%20Worksheet.pdf" TargetMode="External"/><Relationship Id="rId1" Type="http://schemas.openxmlformats.org/officeDocument/2006/relationships/slideLayout" Target="../slideLayouts/slideLayout5.xml"/><Relationship Id="rId6" Type="http://schemas.openxmlformats.org/officeDocument/2006/relationships/hyperlink" Target="https://tradocfcoeccafcoepfwprod.blob.core.usgovcloudapi.net/usag/dhr/mpsd/reassignments/doc/DA%20Form%204787.pdf" TargetMode="External"/><Relationship Id="rId11" Type="http://schemas.openxmlformats.org/officeDocument/2006/relationships/hyperlink" Target="https://tradocfcoeccafcoepfwprod.blob.core.usgovcloudapi.net/usag/dhr/mpsd/reassignments/doc/Overseas%20Information%20Sheet.pdf" TargetMode="External"/><Relationship Id="rId5" Type="http://schemas.openxmlformats.org/officeDocument/2006/relationships/hyperlink" Target="https://tradocfcoeccafcoepfwprod.blob.core.usgovcloudapi.net/usag/dhr/mpsd/reassignments/doc/DA%20Form%205888.pdf" TargetMode="External"/><Relationship Id="rId10" Type="http://schemas.openxmlformats.org/officeDocument/2006/relationships/hyperlink" Target="https://tradocfcoeccafcoepfwprod.blob.core.usgovcloudapi.net/usag/dhr/mpsd/reassignments/doc/POV%20Transportation%201.pdf" TargetMode="External"/><Relationship Id="rId4" Type="http://schemas.openxmlformats.org/officeDocument/2006/relationships/hyperlink" Target="https://tradocfcoeccafcoepfwprod.blob.core.usgovcloudapi.net/usag/dhr/mpsd/reassignments/doc/DA%20Form%204036.pdf" TargetMode="External"/><Relationship Id="rId9" Type="http://schemas.openxmlformats.org/officeDocument/2006/relationships/hyperlink" Target="https://tradocfcoeccafcoepfwprod.blob.core.usgovcloudapi.net/usag/dhr/mpsd/reassignments/doc/EFMP%20Overseas%20Screenings.pdf" TargetMode="External"/><Relationship Id="rId14" Type="http://schemas.openxmlformats.org/officeDocument/2006/relationships/hyperlink" Target="https://tradocfcoeccafcoepfwprod.blob.core.usgovcloudapi.net/usag/dhr/mpsd/reassignments/doc/Korea%20CS%20Request.pdf"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hyperlink" Target="https://sill-www.army.mil/usag/dhr/mpsd/reassignments/certificate.html"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p:cNvSpPr>
            <a:spLocks noGrp="1"/>
          </p:cNvSpPr>
          <p:nvPr>
            <p:ph type="subTitle" idx="1"/>
          </p:nvPr>
        </p:nvSpPr>
        <p:spPr>
          <a:xfrm>
            <a:off x="511744" y="5863173"/>
            <a:ext cx="6294409" cy="332399"/>
          </a:xfrm>
        </p:spPr>
        <p:txBody>
          <a:bodyPr/>
          <a:lstStyle/>
          <a:p>
            <a:r>
              <a:rPr lang="en-US"/>
              <a:t>USAG FORT SILL</a:t>
            </a:r>
          </a:p>
        </p:txBody>
      </p:sp>
      <p:sp>
        <p:nvSpPr>
          <p:cNvPr id="10" name="Title 9"/>
          <p:cNvSpPr>
            <a:spLocks noGrp="1"/>
          </p:cNvSpPr>
          <p:nvPr>
            <p:ph type="ctrTitle"/>
          </p:nvPr>
        </p:nvSpPr>
        <p:spPr/>
        <p:txBody>
          <a:bodyPr/>
          <a:lstStyle/>
          <a:p>
            <a:r>
              <a:rPr lang="en-US"/>
              <a:t>Reassignment Briefing</a:t>
            </a:r>
          </a:p>
        </p:txBody>
      </p:sp>
    </p:spTree>
    <p:extLst>
      <p:ext uri="{BB962C8B-B14F-4D97-AF65-F5344CB8AC3E}">
        <p14:creationId xmlns:p14="http://schemas.microsoft.com/office/powerpoint/2010/main" val="281637982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566" y="1189733"/>
            <a:ext cx="8388709" cy="5289126"/>
          </a:xfrm>
        </p:spPr>
        <p:txBody>
          <a:bodyPr>
            <a:noAutofit/>
          </a:bodyPr>
          <a:lstStyle/>
          <a:p>
            <a:r>
              <a:rPr lang="en-US" sz="2000" b="0">
                <a:latin typeface="+mn-lt"/>
              </a:rPr>
              <a:t>Enlisted Airborne Assignments</a:t>
            </a:r>
          </a:p>
          <a:p>
            <a:pPr marL="407098" lvl="3" indent="-173736">
              <a:spcBef>
                <a:spcPts val="600"/>
              </a:spcBef>
              <a:buFont typeface="Arial" panose="020B0604020202020204" pitchFamily="34" charset="0"/>
              <a:buChar char="•"/>
            </a:pPr>
            <a:r>
              <a:rPr lang="en-US" sz="2000">
                <a:latin typeface="+mn-lt"/>
              </a:rPr>
              <a:t>Soldiers on assignment instructions to an airborne position or unit will be utilized for at least 3 years in an airborne position/unit unless physically disqualified, exempted by general court-martial authority, separated, reassigned by DA or accepted for another airborne, airborne ranger, special forces, or other training/assignment which is considered by DA to have higher priority.</a:t>
            </a:r>
          </a:p>
          <a:p>
            <a:pPr marL="407098" lvl="3" indent="-173736">
              <a:spcBef>
                <a:spcPts val="600"/>
              </a:spcBef>
              <a:buFont typeface="Arial" panose="020B0604020202020204" pitchFamily="34" charset="0"/>
              <a:buChar char="•"/>
            </a:pPr>
            <a:r>
              <a:rPr lang="en-US" sz="2000">
                <a:latin typeface="+mn-lt"/>
              </a:rPr>
              <a:t>Soldiers who have less than 3 years to ETS are still eligible for the assignment; this is not a service remaining requirement.</a:t>
            </a:r>
          </a:p>
          <a:p>
            <a:pPr marL="407098" lvl="3" indent="-173736">
              <a:spcBef>
                <a:spcPts val="600"/>
              </a:spcBef>
              <a:buFont typeface="Arial" panose="020B0604020202020204" pitchFamily="34" charset="0"/>
              <a:buChar char="•"/>
            </a:pPr>
            <a:r>
              <a:rPr lang="en-US" sz="2000">
                <a:latin typeface="+mn-lt"/>
              </a:rPr>
              <a:t>Before issuing assignment orders, the Soldier must initial the airborne option statement, indicating acceptance or declination of the airborne assignment.</a:t>
            </a:r>
          </a:p>
          <a:p>
            <a:pPr marL="407098" lvl="3" indent="-173736">
              <a:spcBef>
                <a:spcPts val="600"/>
              </a:spcBef>
              <a:buFont typeface="Arial" panose="020B0604020202020204" pitchFamily="34" charset="0"/>
              <a:buChar char="•"/>
            </a:pPr>
            <a:r>
              <a:rPr lang="en-US" sz="2000">
                <a:latin typeface="+mn-lt"/>
              </a:rPr>
              <a:t>If the Soldier declines the assignment, withdrawal of SQI (P) and deletion of assignment will be submitted IAW AR 614-200.</a:t>
            </a:r>
          </a:p>
        </p:txBody>
      </p:sp>
      <p:sp>
        <p:nvSpPr>
          <p:cNvPr id="5" name="Text Placeholder 4"/>
          <p:cNvSpPr>
            <a:spLocks noGrp="1"/>
          </p:cNvSpPr>
          <p:nvPr>
            <p:ph type="body" sz="quarter" idx="15"/>
          </p:nvPr>
        </p:nvSpPr>
        <p:spPr>
          <a:xfrm>
            <a:off x="700965" y="591864"/>
            <a:ext cx="7470627" cy="369332"/>
          </a:xfrm>
        </p:spPr>
        <p:txBody>
          <a:bodyPr/>
          <a:lstStyle/>
          <a:p>
            <a:r>
              <a:rPr lang="en-US"/>
              <a:t>Service Remaining Requirement (SRR)</a:t>
            </a:r>
          </a:p>
        </p:txBody>
      </p:sp>
      <p:sp>
        <p:nvSpPr>
          <p:cNvPr id="7" name="Title 1"/>
          <p:cNvSpPr>
            <a:spLocks noGrp="1"/>
          </p:cNvSpPr>
          <p:nvPr>
            <p:ph type="title"/>
          </p:nvPr>
        </p:nvSpPr>
        <p:spPr>
          <a:xfrm>
            <a:off x="700966" y="100584"/>
            <a:ext cx="7772400" cy="480131"/>
          </a:xfrm>
        </p:spPr>
        <p:txBody>
          <a:bodyPr/>
          <a:lstStyle/>
          <a:p>
            <a:r>
              <a:rPr lang="en-US"/>
              <a:t>Reassignment Briefing</a:t>
            </a:r>
          </a:p>
        </p:txBody>
      </p:sp>
      <p:sp>
        <p:nvSpPr>
          <p:cNvPr id="2" name="Rectangle 1"/>
          <p:cNvSpPr/>
          <p:nvPr/>
        </p:nvSpPr>
        <p:spPr>
          <a:xfrm>
            <a:off x="5840988" y="78459"/>
            <a:ext cx="3280708" cy="338554"/>
          </a:xfrm>
          <a:prstGeom prst="rect">
            <a:avLst/>
          </a:prstGeom>
        </p:spPr>
        <p:txBody>
          <a:bodyPr wrap="square">
            <a:spAutoFit/>
          </a:bodyPr>
          <a:lstStyle/>
          <a:p>
            <a:r>
              <a:rPr lang="en-US" sz="800">
                <a:solidFill>
                  <a:schemeClr val="bg1"/>
                </a:solidFill>
              </a:rPr>
              <a:t>References:</a:t>
            </a:r>
          </a:p>
          <a:p>
            <a:pPr marL="171450" indent="-171450">
              <a:buFont typeface="Arial" panose="020B0604020202020204" pitchFamily="34" charset="0"/>
              <a:buChar char="•"/>
            </a:pPr>
            <a:r>
              <a:rPr lang="en-US" sz="800">
                <a:solidFill>
                  <a:schemeClr val="bg1"/>
                </a:solidFill>
              </a:rPr>
              <a:t>AR 614-200 (Enlisted Assignments and Utilization Management)</a:t>
            </a:r>
          </a:p>
        </p:txBody>
      </p:sp>
    </p:spTree>
    <p:extLst>
      <p:ext uri="{BB962C8B-B14F-4D97-AF65-F5344CB8AC3E}">
        <p14:creationId xmlns:p14="http://schemas.microsoft.com/office/powerpoint/2010/main" val="46891733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876" y="1035832"/>
            <a:ext cx="8577831" cy="5565690"/>
          </a:xfrm>
        </p:spPr>
        <p:txBody>
          <a:bodyPr>
            <a:noAutofit/>
          </a:bodyPr>
          <a:lstStyle/>
          <a:p>
            <a:r>
              <a:rPr lang="en-US" sz="1800" b="0"/>
              <a:t>Soldiers who are authorized movement of Family members at Government expense and are directed to TDY schooling of less than 20 weeks in conjunction with PCS assignment will have the following options for locating their Family members while they perform their TDY:</a:t>
            </a:r>
          </a:p>
          <a:p>
            <a:pPr lvl="1">
              <a:lnSpc>
                <a:spcPct val="100000"/>
              </a:lnSpc>
              <a:spcBef>
                <a:spcPts val="0"/>
              </a:spcBef>
            </a:pPr>
            <a:r>
              <a:rPr lang="en-US" sz="1400" b="1" spc="-10">
                <a:solidFill>
                  <a:srgbClr val="231F20"/>
                </a:solidFill>
              </a:rPr>
              <a:t>Option </a:t>
            </a:r>
            <a:r>
              <a:rPr lang="en-US" sz="1400" b="1" spc="-5">
                <a:solidFill>
                  <a:srgbClr val="231F20"/>
                </a:solidFill>
              </a:rPr>
              <a:t>1</a:t>
            </a:r>
            <a:r>
              <a:rPr lang="en-US" sz="1400" spc="-10">
                <a:solidFill>
                  <a:srgbClr val="231F20"/>
                </a:solidFill>
              </a:rPr>
              <a:t> </a:t>
            </a:r>
            <a:r>
              <a:rPr lang="en-US" sz="1400"/>
              <a:t>(CONUS to CONUS and CONUS to OCONUS only): </a:t>
            </a:r>
            <a:r>
              <a:rPr lang="en-US" sz="1400" spc="-40">
                <a:solidFill>
                  <a:srgbClr val="231F20"/>
                </a:solidFill>
              </a:rPr>
              <a:t>Family </a:t>
            </a:r>
            <a:r>
              <a:rPr lang="en-US" sz="1400" spc="-5">
                <a:solidFill>
                  <a:srgbClr val="231F20"/>
                </a:solidFill>
              </a:rPr>
              <a:t>in government quarters remain in </a:t>
            </a:r>
            <a:r>
              <a:rPr lang="en-US" sz="1400" spc="-10">
                <a:solidFill>
                  <a:srgbClr val="231F20"/>
                </a:solidFill>
              </a:rPr>
              <a:t>government </a:t>
            </a:r>
            <a:r>
              <a:rPr lang="en-US" sz="1400" spc="-5">
                <a:solidFill>
                  <a:srgbClr val="231F20"/>
                </a:solidFill>
              </a:rPr>
              <a:t>quarters until completion of </a:t>
            </a:r>
            <a:r>
              <a:rPr lang="en-US" sz="1400" spc="-10">
                <a:solidFill>
                  <a:srgbClr val="231F20"/>
                </a:solidFill>
              </a:rPr>
              <a:t>TDY</a:t>
            </a:r>
            <a:r>
              <a:rPr lang="en-US" sz="1400" spc="-5">
                <a:solidFill>
                  <a:srgbClr val="231F20"/>
                </a:solidFill>
              </a:rPr>
              <a:t>. The </a:t>
            </a:r>
            <a:r>
              <a:rPr lang="en-US" sz="1400"/>
              <a:t>Soldier is authorized Government travel to and from the TDY station and the commander may authorize up to 10 duty days to prepare to move Family upon return from TDY prior to signing out of the present CONUS station. </a:t>
            </a:r>
            <a:endParaRPr lang="en-US" sz="1400" spc="-5">
              <a:solidFill>
                <a:srgbClr val="231F20"/>
              </a:solidFill>
            </a:endParaRPr>
          </a:p>
          <a:p>
            <a:pPr lvl="1">
              <a:lnSpc>
                <a:spcPct val="100000"/>
              </a:lnSpc>
              <a:spcBef>
                <a:spcPts val="0"/>
              </a:spcBef>
            </a:pPr>
            <a:r>
              <a:rPr lang="en-US" sz="1400" b="1" spc="-5">
                <a:solidFill>
                  <a:srgbClr val="231F20"/>
                </a:solidFill>
              </a:rPr>
              <a:t>Option </a:t>
            </a:r>
            <a:r>
              <a:rPr lang="en-US" sz="1400" b="1">
                <a:solidFill>
                  <a:srgbClr val="231F20"/>
                </a:solidFill>
              </a:rPr>
              <a:t>2</a:t>
            </a:r>
            <a:r>
              <a:rPr lang="en-US" sz="1400">
                <a:solidFill>
                  <a:srgbClr val="231F20"/>
                </a:solidFill>
              </a:rPr>
              <a:t> (CONUS to CONUS and OCONUS to CONUS only): </a:t>
            </a:r>
            <a:r>
              <a:rPr lang="en-US" sz="1400" spc="-5">
                <a:solidFill>
                  <a:srgbClr val="231F20"/>
                </a:solidFill>
              </a:rPr>
              <a:t>Move </a:t>
            </a:r>
            <a:r>
              <a:rPr lang="en-US" sz="1400" spc="-15">
                <a:solidFill>
                  <a:srgbClr val="231F20"/>
                </a:solidFill>
              </a:rPr>
              <a:t>Family m</a:t>
            </a:r>
            <a:r>
              <a:rPr lang="en-US" sz="1400" spc="-5">
                <a:solidFill>
                  <a:srgbClr val="231F20"/>
                </a:solidFill>
              </a:rPr>
              <a:t>ember(s) from present </a:t>
            </a:r>
            <a:r>
              <a:rPr lang="en-US" sz="1400">
                <a:solidFill>
                  <a:srgbClr val="231F20"/>
                </a:solidFill>
              </a:rPr>
              <a:t>CONUS </a:t>
            </a:r>
            <a:r>
              <a:rPr lang="en-US" sz="1400" spc="-5">
                <a:solidFill>
                  <a:srgbClr val="231F20"/>
                </a:solidFill>
              </a:rPr>
              <a:t>station to </a:t>
            </a:r>
            <a:r>
              <a:rPr lang="en-US" sz="1400">
                <a:solidFill>
                  <a:srgbClr val="231F20"/>
                </a:solidFill>
              </a:rPr>
              <a:t>new CONUS </a:t>
            </a:r>
            <a:r>
              <a:rPr lang="en-US" sz="1400" spc="-10">
                <a:solidFill>
                  <a:srgbClr val="231F20"/>
                </a:solidFill>
              </a:rPr>
              <a:t>duty </a:t>
            </a:r>
            <a:r>
              <a:rPr lang="en-US" sz="1400" spc="-5">
                <a:solidFill>
                  <a:srgbClr val="231F20"/>
                </a:solidFill>
              </a:rPr>
              <a:t>station prior to reporting to the TDY station. The gaining commander </a:t>
            </a:r>
            <a:r>
              <a:rPr lang="en-US" sz="1400" spc="-10">
                <a:solidFill>
                  <a:srgbClr val="231F20"/>
                </a:solidFill>
              </a:rPr>
              <a:t>may </a:t>
            </a:r>
            <a:r>
              <a:rPr lang="en-US" sz="1400" spc="-5">
                <a:solidFill>
                  <a:srgbClr val="231F20"/>
                </a:solidFill>
              </a:rPr>
              <a:t>authorize </a:t>
            </a:r>
            <a:r>
              <a:rPr lang="en-US" sz="1400">
                <a:solidFill>
                  <a:srgbClr val="231F20"/>
                </a:solidFill>
              </a:rPr>
              <a:t>up </a:t>
            </a:r>
            <a:r>
              <a:rPr lang="en-US" sz="1400" spc="-5">
                <a:solidFill>
                  <a:srgbClr val="231F20"/>
                </a:solidFill>
              </a:rPr>
              <a:t>to </a:t>
            </a:r>
            <a:r>
              <a:rPr lang="en-US" sz="1400">
                <a:solidFill>
                  <a:srgbClr val="231F20"/>
                </a:solidFill>
              </a:rPr>
              <a:t>10 </a:t>
            </a:r>
            <a:r>
              <a:rPr lang="en-US" sz="1400" spc="-5">
                <a:solidFill>
                  <a:srgbClr val="231F20"/>
                </a:solidFill>
              </a:rPr>
              <a:t>duty days for the Soldier to settle the </a:t>
            </a:r>
            <a:r>
              <a:rPr lang="en-US" sz="1400" spc="-15">
                <a:solidFill>
                  <a:srgbClr val="231F20"/>
                </a:solidFill>
              </a:rPr>
              <a:t>Family </a:t>
            </a:r>
            <a:r>
              <a:rPr lang="en-US" sz="1400">
                <a:solidFill>
                  <a:srgbClr val="231F20"/>
                </a:solidFill>
              </a:rPr>
              <a:t>in </a:t>
            </a:r>
            <a:r>
              <a:rPr lang="en-US" sz="1400" spc="-10">
                <a:solidFill>
                  <a:srgbClr val="231F20"/>
                </a:solidFill>
              </a:rPr>
              <a:t>government </a:t>
            </a:r>
            <a:r>
              <a:rPr lang="en-US" sz="1400" spc="-5">
                <a:solidFill>
                  <a:srgbClr val="231F20"/>
                </a:solidFill>
              </a:rPr>
              <a:t>quarters (if </a:t>
            </a:r>
            <a:r>
              <a:rPr lang="en-US" sz="1400" spc="-10">
                <a:solidFill>
                  <a:srgbClr val="231F20"/>
                </a:solidFill>
              </a:rPr>
              <a:t>available) </a:t>
            </a:r>
            <a:r>
              <a:rPr lang="en-US" sz="1400" spc="-5">
                <a:solidFill>
                  <a:srgbClr val="231F20"/>
                </a:solidFill>
              </a:rPr>
              <a:t>or </a:t>
            </a:r>
            <a:r>
              <a:rPr lang="en-US" sz="1400">
                <a:solidFill>
                  <a:srgbClr val="231F20"/>
                </a:solidFill>
              </a:rPr>
              <a:t>on </a:t>
            </a:r>
            <a:r>
              <a:rPr lang="en-US" sz="1400" spc="-5">
                <a:solidFill>
                  <a:srgbClr val="231F20"/>
                </a:solidFill>
              </a:rPr>
              <a:t>the local </a:t>
            </a:r>
            <a:r>
              <a:rPr lang="en-US" sz="1400" spc="-20">
                <a:solidFill>
                  <a:srgbClr val="231F20"/>
                </a:solidFill>
              </a:rPr>
              <a:t>economy. </a:t>
            </a:r>
            <a:r>
              <a:rPr lang="en-US" sz="1400">
                <a:solidFill>
                  <a:srgbClr val="231F20"/>
                </a:solidFill>
              </a:rPr>
              <a:t>Soldier will sign </a:t>
            </a:r>
            <a:r>
              <a:rPr lang="en-US" sz="1400" spc="-5">
                <a:solidFill>
                  <a:srgbClr val="231F20"/>
                </a:solidFill>
              </a:rPr>
              <a:t>into the </a:t>
            </a:r>
            <a:r>
              <a:rPr lang="en-US" sz="1400">
                <a:solidFill>
                  <a:srgbClr val="231F20"/>
                </a:solidFill>
              </a:rPr>
              <a:t>new CONUS </a:t>
            </a:r>
            <a:r>
              <a:rPr lang="en-US" sz="1400" spc="-10">
                <a:solidFill>
                  <a:srgbClr val="231F20"/>
                </a:solidFill>
              </a:rPr>
              <a:t>duty </a:t>
            </a:r>
            <a:r>
              <a:rPr lang="en-US" sz="1400" spc="-5">
                <a:solidFill>
                  <a:srgbClr val="231F20"/>
                </a:solidFill>
              </a:rPr>
              <a:t>station, then proceed </a:t>
            </a:r>
            <a:r>
              <a:rPr lang="en-US" sz="1400" spc="-10">
                <a:solidFill>
                  <a:srgbClr val="231F20"/>
                </a:solidFill>
              </a:rPr>
              <a:t>TDY for </a:t>
            </a:r>
            <a:r>
              <a:rPr lang="en-US" sz="1400" spc="-5">
                <a:solidFill>
                  <a:srgbClr val="231F20"/>
                </a:solidFill>
              </a:rPr>
              <a:t>schooling. Soldier is authorized </a:t>
            </a:r>
            <a:r>
              <a:rPr lang="en-US" sz="1400" spc="-10">
                <a:solidFill>
                  <a:srgbClr val="231F20"/>
                </a:solidFill>
              </a:rPr>
              <a:t>government  transportation </a:t>
            </a:r>
            <a:r>
              <a:rPr lang="en-US" sz="1400" spc="-5">
                <a:solidFill>
                  <a:srgbClr val="231F20"/>
                </a:solidFill>
              </a:rPr>
              <a:t>to and from TDY</a:t>
            </a:r>
            <a:r>
              <a:rPr lang="en-US" sz="1400" spc="55">
                <a:solidFill>
                  <a:srgbClr val="231F20"/>
                </a:solidFill>
              </a:rPr>
              <a:t> </a:t>
            </a:r>
            <a:r>
              <a:rPr lang="en-US" sz="1400" spc="-5">
                <a:solidFill>
                  <a:srgbClr val="231F20"/>
                </a:solidFill>
              </a:rPr>
              <a:t>station.</a:t>
            </a:r>
          </a:p>
          <a:p>
            <a:pPr lvl="1">
              <a:lnSpc>
                <a:spcPct val="100000"/>
              </a:lnSpc>
              <a:spcBef>
                <a:spcPts val="0"/>
              </a:spcBef>
            </a:pPr>
            <a:r>
              <a:rPr lang="en-US" sz="1400" b="1" spc="-5">
                <a:solidFill>
                  <a:srgbClr val="231F20"/>
                </a:solidFill>
              </a:rPr>
              <a:t>Option </a:t>
            </a:r>
            <a:r>
              <a:rPr lang="en-US" sz="1400" b="1">
                <a:solidFill>
                  <a:srgbClr val="231F20"/>
                </a:solidFill>
              </a:rPr>
              <a:t>3</a:t>
            </a:r>
            <a:r>
              <a:rPr lang="en-US" sz="1400">
                <a:solidFill>
                  <a:srgbClr val="231F20"/>
                </a:solidFill>
              </a:rPr>
              <a:t> </a:t>
            </a:r>
            <a:r>
              <a:rPr lang="en-US" sz="1400"/>
              <a:t>(CONUS to CONUS and CONUS to OCONUS only): </a:t>
            </a:r>
            <a:r>
              <a:rPr lang="en-US" sz="1400" spc="-5">
                <a:solidFill>
                  <a:srgbClr val="231F20"/>
                </a:solidFill>
              </a:rPr>
              <a:t>Return to present </a:t>
            </a:r>
            <a:r>
              <a:rPr lang="en-US" sz="1400" spc="-10">
                <a:solidFill>
                  <a:srgbClr val="231F20"/>
                </a:solidFill>
              </a:rPr>
              <a:t>duty </a:t>
            </a:r>
            <a:r>
              <a:rPr lang="en-US" sz="1400" spc="-5">
                <a:solidFill>
                  <a:srgbClr val="231F20"/>
                </a:solidFill>
              </a:rPr>
              <a:t>station </a:t>
            </a:r>
            <a:r>
              <a:rPr lang="en-US" sz="1400">
                <a:solidFill>
                  <a:srgbClr val="231F20"/>
                </a:solidFill>
              </a:rPr>
              <a:t>upon </a:t>
            </a:r>
            <a:r>
              <a:rPr lang="en-US" sz="1400" spc="-5">
                <a:solidFill>
                  <a:srgbClr val="231F20"/>
                </a:solidFill>
              </a:rPr>
              <a:t>completion </a:t>
            </a:r>
            <a:r>
              <a:rPr lang="en-US" sz="1400">
                <a:solidFill>
                  <a:srgbClr val="231F20"/>
                </a:solidFill>
              </a:rPr>
              <a:t>of </a:t>
            </a:r>
            <a:r>
              <a:rPr lang="en-US" sz="1400" spc="-5">
                <a:solidFill>
                  <a:srgbClr val="231F20"/>
                </a:solidFill>
              </a:rPr>
              <a:t>TDY to </a:t>
            </a:r>
            <a:r>
              <a:rPr lang="en-US" sz="1400" spc="-10">
                <a:solidFill>
                  <a:srgbClr val="231F20"/>
                </a:solidFill>
              </a:rPr>
              <a:t>move </a:t>
            </a:r>
            <a:r>
              <a:rPr lang="en-US" sz="1400" spc="-15">
                <a:solidFill>
                  <a:srgbClr val="231F20"/>
                </a:solidFill>
              </a:rPr>
              <a:t>Family </a:t>
            </a:r>
            <a:r>
              <a:rPr lang="en-US" sz="1400">
                <a:solidFill>
                  <a:srgbClr val="231F20"/>
                </a:solidFill>
              </a:rPr>
              <a:t>who </a:t>
            </a:r>
            <a:r>
              <a:rPr lang="en-US" sz="1400" spc="-5">
                <a:solidFill>
                  <a:srgbClr val="231F20"/>
                </a:solidFill>
              </a:rPr>
              <a:t>currently live </a:t>
            </a:r>
            <a:r>
              <a:rPr lang="en-US" sz="1400">
                <a:solidFill>
                  <a:srgbClr val="231F20"/>
                </a:solidFill>
              </a:rPr>
              <a:t>on </a:t>
            </a:r>
            <a:r>
              <a:rPr lang="en-US" sz="1400" spc="-5">
                <a:solidFill>
                  <a:srgbClr val="231F20"/>
                </a:solidFill>
              </a:rPr>
              <a:t>the local  economy to the </a:t>
            </a:r>
            <a:r>
              <a:rPr lang="en-US" sz="1400">
                <a:solidFill>
                  <a:srgbClr val="231F20"/>
                </a:solidFill>
              </a:rPr>
              <a:t>new </a:t>
            </a:r>
            <a:r>
              <a:rPr lang="en-US" sz="1400" spc="-10">
                <a:solidFill>
                  <a:srgbClr val="231F20"/>
                </a:solidFill>
              </a:rPr>
              <a:t>duty </a:t>
            </a:r>
            <a:r>
              <a:rPr lang="en-US" sz="1400" spc="-5">
                <a:solidFill>
                  <a:srgbClr val="231F20"/>
                </a:solidFill>
              </a:rPr>
              <a:t>station. The </a:t>
            </a:r>
            <a:r>
              <a:rPr lang="en-US" sz="1400"/>
              <a:t>Soldier is authorized Government travel to and from the TDY station and the commander may authorize up to 10 duty days to prepare to move Family upon return from TDY prior to signing out of the present CONUS station.</a:t>
            </a:r>
            <a:endParaRPr lang="en-US" sz="1400" spc="-5">
              <a:solidFill>
                <a:srgbClr val="231F20"/>
              </a:solidFill>
            </a:endParaRPr>
          </a:p>
          <a:p>
            <a:pPr lvl="1">
              <a:lnSpc>
                <a:spcPct val="100000"/>
              </a:lnSpc>
              <a:spcBef>
                <a:spcPts val="0"/>
              </a:spcBef>
            </a:pPr>
            <a:r>
              <a:rPr lang="en-US" sz="1400" b="1" spc="-10">
                <a:solidFill>
                  <a:srgbClr val="231F20"/>
                </a:solidFill>
              </a:rPr>
              <a:t>Option </a:t>
            </a:r>
            <a:r>
              <a:rPr lang="en-US" sz="1400" b="1" spc="-5">
                <a:solidFill>
                  <a:srgbClr val="231F20"/>
                </a:solidFill>
              </a:rPr>
              <a:t>4</a:t>
            </a:r>
            <a:r>
              <a:rPr lang="en-US" sz="1400" spc="-5">
                <a:solidFill>
                  <a:srgbClr val="231F20"/>
                </a:solidFill>
              </a:rPr>
              <a:t> (CONUS to CONUS, CONUS to OCONUS, OCONUS to CONUS):</a:t>
            </a:r>
            <a:r>
              <a:rPr lang="en-US" sz="1400" spc="-10">
                <a:solidFill>
                  <a:srgbClr val="231F20"/>
                </a:solidFill>
              </a:rPr>
              <a:t> </a:t>
            </a:r>
            <a:r>
              <a:rPr lang="en-US" sz="1400" spc="-5">
                <a:solidFill>
                  <a:srgbClr val="231F20"/>
                </a:solidFill>
              </a:rPr>
              <a:t>Clear current duty station prior to departure </a:t>
            </a:r>
            <a:r>
              <a:rPr lang="en-US" sz="1400" spc="-10">
                <a:solidFill>
                  <a:srgbClr val="231F20"/>
                </a:solidFill>
              </a:rPr>
              <a:t>for TDY </a:t>
            </a:r>
            <a:r>
              <a:rPr lang="en-US" sz="1400" spc="-5">
                <a:solidFill>
                  <a:srgbClr val="231F20"/>
                </a:solidFill>
              </a:rPr>
              <a:t>and, at personal expense, move </a:t>
            </a:r>
            <a:r>
              <a:rPr lang="en-US" sz="1400" spc="-15">
                <a:solidFill>
                  <a:srgbClr val="231F20"/>
                </a:solidFill>
              </a:rPr>
              <a:t>Family </a:t>
            </a:r>
            <a:r>
              <a:rPr lang="en-US" sz="1400" spc="-5">
                <a:solidFill>
                  <a:srgbClr val="231F20"/>
                </a:solidFill>
              </a:rPr>
              <a:t>to the </a:t>
            </a:r>
            <a:r>
              <a:rPr lang="en-US" sz="1400" spc="-10">
                <a:solidFill>
                  <a:srgbClr val="231F20"/>
                </a:solidFill>
              </a:rPr>
              <a:t>TDY </a:t>
            </a:r>
            <a:r>
              <a:rPr lang="en-US" sz="1400" spc="-5">
                <a:solidFill>
                  <a:srgbClr val="231F20"/>
                </a:solidFill>
              </a:rPr>
              <a:t>station or to some other location. Soldier </a:t>
            </a:r>
            <a:r>
              <a:rPr lang="en-US" sz="1400" spc="-10">
                <a:solidFill>
                  <a:srgbClr val="231F20"/>
                </a:solidFill>
              </a:rPr>
              <a:t>may </a:t>
            </a:r>
            <a:r>
              <a:rPr lang="en-US" sz="1400" spc="-5">
                <a:solidFill>
                  <a:srgbClr val="231F20"/>
                </a:solidFill>
              </a:rPr>
              <a:t>not be given a certificate of non-</a:t>
            </a:r>
            <a:r>
              <a:rPr lang="en-US" sz="1400" spc="-10">
                <a:solidFill>
                  <a:srgbClr val="231F20"/>
                </a:solidFill>
              </a:rPr>
              <a:t>availability </a:t>
            </a:r>
            <a:r>
              <a:rPr lang="en-US" sz="1400" spc="-5">
                <a:solidFill>
                  <a:srgbClr val="231F20"/>
                </a:solidFill>
              </a:rPr>
              <a:t>of </a:t>
            </a:r>
            <a:r>
              <a:rPr lang="en-US" sz="1400" spc="-10">
                <a:solidFill>
                  <a:srgbClr val="231F20"/>
                </a:solidFill>
              </a:rPr>
              <a:t>government </a:t>
            </a:r>
            <a:r>
              <a:rPr lang="en-US" sz="1400" spc="-5">
                <a:solidFill>
                  <a:srgbClr val="231F20"/>
                </a:solidFill>
              </a:rPr>
              <a:t>quarters at the </a:t>
            </a:r>
            <a:r>
              <a:rPr lang="en-US" sz="1400" spc="-10">
                <a:solidFill>
                  <a:srgbClr val="231F20"/>
                </a:solidFill>
              </a:rPr>
              <a:t>TDY </a:t>
            </a:r>
            <a:r>
              <a:rPr lang="en-US" sz="1400" spc="-5">
                <a:solidFill>
                  <a:srgbClr val="231F20"/>
                </a:solidFill>
              </a:rPr>
              <a:t>station if inadequate government housing is </a:t>
            </a:r>
            <a:r>
              <a:rPr lang="en-US" sz="1400" spc="-10">
                <a:solidFill>
                  <a:srgbClr val="231F20"/>
                </a:solidFill>
              </a:rPr>
              <a:t>available. The </a:t>
            </a:r>
            <a:r>
              <a:rPr lang="en-US" sz="1400" spc="-5">
                <a:solidFill>
                  <a:srgbClr val="231F20"/>
                </a:solidFill>
              </a:rPr>
              <a:t>entitlement </a:t>
            </a:r>
            <a:r>
              <a:rPr lang="en-US" sz="1400" spc="-10">
                <a:solidFill>
                  <a:srgbClr val="231F20"/>
                </a:solidFill>
              </a:rPr>
              <a:t>for                 </a:t>
            </a:r>
            <a:r>
              <a:rPr lang="en-US" sz="1400" spc="-15">
                <a:solidFill>
                  <a:srgbClr val="231F20"/>
                </a:solidFill>
              </a:rPr>
              <a:t>Family </a:t>
            </a:r>
            <a:r>
              <a:rPr lang="en-US" sz="1400" spc="-5">
                <a:solidFill>
                  <a:srgbClr val="231F20"/>
                </a:solidFill>
              </a:rPr>
              <a:t>member(s) transportation will be based on </a:t>
            </a:r>
            <a:r>
              <a:rPr lang="en-US" sz="1400" spc="-10">
                <a:solidFill>
                  <a:srgbClr val="231F20"/>
                </a:solidFill>
              </a:rPr>
              <a:t>the </a:t>
            </a:r>
            <a:r>
              <a:rPr lang="en-US" sz="1400" spc="-5">
                <a:solidFill>
                  <a:srgbClr val="231F20"/>
                </a:solidFill>
              </a:rPr>
              <a:t>most direct routing between the                     old PDS and the new PDS.</a:t>
            </a:r>
            <a:endParaRPr lang="en-US" sz="1400"/>
          </a:p>
          <a:p>
            <a:pPr lvl="1">
              <a:lnSpc>
                <a:spcPct val="100000"/>
              </a:lnSpc>
              <a:spcBef>
                <a:spcPts val="0"/>
              </a:spcBef>
            </a:pPr>
            <a:endParaRPr lang="en-US" sz="1400"/>
          </a:p>
          <a:p>
            <a:pPr lvl="1">
              <a:lnSpc>
                <a:spcPct val="100000"/>
              </a:lnSpc>
              <a:spcBef>
                <a:spcPts val="0"/>
              </a:spcBef>
            </a:pPr>
            <a:endParaRPr lang="en-US" sz="1400">
              <a:ea typeface="Calibri" panose="020F0502020204030204" pitchFamily="34" charset="0"/>
            </a:endParaRPr>
          </a:p>
        </p:txBody>
      </p:sp>
      <p:sp>
        <p:nvSpPr>
          <p:cNvPr id="5" name="Text Placeholder 4"/>
          <p:cNvSpPr>
            <a:spLocks noGrp="1"/>
          </p:cNvSpPr>
          <p:nvPr>
            <p:ph type="body" sz="quarter" idx="15"/>
          </p:nvPr>
        </p:nvSpPr>
        <p:spPr>
          <a:xfrm>
            <a:off x="700965" y="591864"/>
            <a:ext cx="7470627" cy="369332"/>
          </a:xfrm>
        </p:spPr>
        <p:txBody>
          <a:bodyPr/>
          <a:lstStyle/>
          <a:p>
            <a:r>
              <a:rPr lang="en-US"/>
              <a:t>TDY Options for Schooling in Conjunction with PCS</a:t>
            </a:r>
          </a:p>
        </p:txBody>
      </p:sp>
      <p:sp>
        <p:nvSpPr>
          <p:cNvPr id="7" name="Title 1"/>
          <p:cNvSpPr>
            <a:spLocks noGrp="1"/>
          </p:cNvSpPr>
          <p:nvPr>
            <p:ph type="title"/>
          </p:nvPr>
        </p:nvSpPr>
        <p:spPr>
          <a:xfrm>
            <a:off x="700966" y="100584"/>
            <a:ext cx="7772400" cy="480131"/>
          </a:xfrm>
        </p:spPr>
        <p:txBody>
          <a:bodyPr/>
          <a:lstStyle/>
          <a:p>
            <a:r>
              <a:rPr lang="en-US"/>
              <a:t>Reassignment Briefing</a:t>
            </a:r>
          </a:p>
        </p:txBody>
      </p:sp>
      <p:sp>
        <p:nvSpPr>
          <p:cNvPr id="2" name="Rectangle 1"/>
          <p:cNvSpPr/>
          <p:nvPr/>
        </p:nvSpPr>
        <p:spPr>
          <a:xfrm>
            <a:off x="7378119" y="91319"/>
            <a:ext cx="1743059" cy="338554"/>
          </a:xfrm>
          <a:prstGeom prst="rect">
            <a:avLst/>
          </a:prstGeom>
        </p:spPr>
        <p:txBody>
          <a:bodyPr wrap="square">
            <a:spAutoFit/>
          </a:bodyPr>
          <a:lstStyle/>
          <a:p>
            <a:r>
              <a:rPr lang="en-US" sz="800">
                <a:solidFill>
                  <a:schemeClr val="bg1"/>
                </a:solidFill>
              </a:rPr>
              <a:t>References:</a:t>
            </a:r>
          </a:p>
          <a:p>
            <a:pPr marL="171450" indent="-171450">
              <a:buFont typeface="Arial" panose="020B0604020202020204" pitchFamily="34" charset="0"/>
              <a:buChar char="•"/>
            </a:pPr>
            <a:r>
              <a:rPr lang="en-US" sz="800">
                <a:solidFill>
                  <a:schemeClr val="bg1"/>
                </a:solidFill>
              </a:rPr>
              <a:t>AR 600-8-11 (Reassignment)</a:t>
            </a:r>
          </a:p>
        </p:txBody>
      </p:sp>
    </p:spTree>
    <p:extLst>
      <p:ext uri="{BB962C8B-B14F-4D97-AF65-F5344CB8AC3E}">
        <p14:creationId xmlns:p14="http://schemas.microsoft.com/office/powerpoint/2010/main" val="1174041928"/>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832" y="1207841"/>
            <a:ext cx="7772400" cy="3657600"/>
          </a:xfrm>
        </p:spPr>
        <p:txBody>
          <a:bodyPr>
            <a:noAutofit/>
          </a:bodyPr>
          <a:lstStyle/>
          <a:p>
            <a:pPr>
              <a:lnSpc>
                <a:spcPct val="100000"/>
              </a:lnSpc>
              <a:spcBef>
                <a:spcPts val="0"/>
              </a:spcBef>
            </a:pPr>
            <a:r>
              <a:rPr lang="en-US" sz="2000" b="0">
                <a:solidFill>
                  <a:srgbClr val="231F20"/>
                </a:solidFill>
                <a:latin typeface="+mn-lt"/>
                <a:cs typeface="Tahoma"/>
              </a:rPr>
              <a:t>CONUS enlisted Soldiers selected to </a:t>
            </a:r>
            <a:r>
              <a:rPr lang="en-US" sz="2000" b="0" spc="-5">
                <a:solidFill>
                  <a:srgbClr val="231F20"/>
                </a:solidFill>
                <a:latin typeface="+mn-lt"/>
                <a:cs typeface="Tahoma"/>
              </a:rPr>
              <a:t>attend Airborne </a:t>
            </a:r>
            <a:r>
              <a:rPr lang="en-US" sz="2000" b="0" spc="-20">
                <a:solidFill>
                  <a:srgbClr val="231F20"/>
                </a:solidFill>
                <a:latin typeface="+mn-lt"/>
                <a:cs typeface="Tahoma"/>
              </a:rPr>
              <a:t>Training, </a:t>
            </a:r>
            <a:r>
              <a:rPr lang="en-US" sz="2000" b="0" spc="-25">
                <a:solidFill>
                  <a:srgbClr val="231F20"/>
                </a:solidFill>
                <a:latin typeface="+mn-lt"/>
                <a:cs typeface="Tahoma"/>
              </a:rPr>
              <a:t>Recruiter school, or </a:t>
            </a:r>
            <a:r>
              <a:rPr lang="en-US" sz="2000" b="0">
                <a:solidFill>
                  <a:srgbClr val="231F20"/>
                </a:solidFill>
                <a:latin typeface="+mn-lt"/>
                <a:cs typeface="Tahoma"/>
              </a:rPr>
              <a:t>Drill </a:t>
            </a:r>
            <a:r>
              <a:rPr lang="en-US" sz="2000" b="0" spc="-5">
                <a:solidFill>
                  <a:srgbClr val="231F20"/>
                </a:solidFill>
                <a:latin typeface="+mn-lt"/>
                <a:cs typeface="Tahoma"/>
              </a:rPr>
              <a:t>Sergeant school </a:t>
            </a:r>
            <a:r>
              <a:rPr lang="en-US" sz="2000" b="0" spc="-10">
                <a:solidFill>
                  <a:srgbClr val="231F20"/>
                </a:solidFill>
                <a:latin typeface="+mn-lt"/>
                <a:cs typeface="Tahoma"/>
              </a:rPr>
              <a:t>TDY i</a:t>
            </a:r>
            <a:r>
              <a:rPr lang="en-US" sz="2000" b="0" spc="-5">
                <a:solidFill>
                  <a:srgbClr val="231F20"/>
                </a:solidFill>
                <a:latin typeface="+mn-lt"/>
                <a:cs typeface="Tahoma"/>
              </a:rPr>
              <a:t>n conjunction with PCS are not</a:t>
            </a:r>
            <a:r>
              <a:rPr lang="en-US" sz="2000" b="0">
                <a:solidFill>
                  <a:srgbClr val="231F20"/>
                </a:solidFill>
                <a:latin typeface="+mn-lt"/>
                <a:cs typeface="Tahoma"/>
              </a:rPr>
              <a:t> </a:t>
            </a:r>
            <a:r>
              <a:rPr lang="en-US" sz="2000" b="0" spc="-5">
                <a:solidFill>
                  <a:srgbClr val="231F20"/>
                </a:solidFill>
                <a:latin typeface="+mn-lt"/>
                <a:cs typeface="Tahoma"/>
              </a:rPr>
              <a:t>authorized </a:t>
            </a:r>
            <a:r>
              <a:rPr lang="en-US" sz="2000" b="0">
                <a:solidFill>
                  <a:srgbClr val="231F20"/>
                </a:solidFill>
                <a:latin typeface="+mn-lt"/>
                <a:cs typeface="Tahoma"/>
              </a:rPr>
              <a:t>to </a:t>
            </a:r>
            <a:r>
              <a:rPr lang="en-US" sz="2000" b="0" spc="-10">
                <a:solidFill>
                  <a:srgbClr val="231F20"/>
                </a:solidFill>
                <a:latin typeface="+mn-lt"/>
                <a:cs typeface="Tahoma"/>
              </a:rPr>
              <a:t>move </a:t>
            </a:r>
            <a:r>
              <a:rPr lang="en-US" sz="2000" b="0" spc="-15">
                <a:solidFill>
                  <a:srgbClr val="231F20"/>
                </a:solidFill>
                <a:latin typeface="+mn-lt"/>
                <a:cs typeface="Tahoma"/>
              </a:rPr>
              <a:t>Family m</a:t>
            </a:r>
            <a:r>
              <a:rPr lang="en-US" sz="2000" b="0">
                <a:solidFill>
                  <a:srgbClr val="231F20"/>
                </a:solidFill>
                <a:latin typeface="+mn-lt"/>
                <a:cs typeface="Tahoma"/>
              </a:rPr>
              <a:t>embers, household goods, or </a:t>
            </a:r>
            <a:r>
              <a:rPr lang="en-US" sz="2000" b="0" spc="-5">
                <a:solidFill>
                  <a:srgbClr val="231F20"/>
                </a:solidFill>
                <a:latin typeface="+mn-lt"/>
                <a:cs typeface="Tahoma"/>
              </a:rPr>
              <a:t>execute any </a:t>
            </a:r>
            <a:r>
              <a:rPr lang="en-US" sz="2000" b="0">
                <a:solidFill>
                  <a:srgbClr val="231F20"/>
                </a:solidFill>
                <a:latin typeface="+mn-lt"/>
                <a:cs typeface="Tahoma"/>
              </a:rPr>
              <a:t>portion of their </a:t>
            </a:r>
            <a:r>
              <a:rPr lang="en-US" sz="2000" b="0" spc="-5">
                <a:solidFill>
                  <a:srgbClr val="231F20"/>
                </a:solidFill>
                <a:latin typeface="+mn-lt"/>
                <a:cs typeface="Tahoma"/>
              </a:rPr>
              <a:t>PCS entitlements prior to </a:t>
            </a:r>
            <a:r>
              <a:rPr lang="en-US" sz="2000" b="0" spc="-10">
                <a:solidFill>
                  <a:srgbClr val="231F20"/>
                </a:solidFill>
                <a:latin typeface="+mn-lt"/>
                <a:cs typeface="Tahoma"/>
              </a:rPr>
              <a:t>graduating from training</a:t>
            </a:r>
            <a:r>
              <a:rPr lang="en-US" sz="2000" b="0" spc="-5">
                <a:solidFill>
                  <a:srgbClr val="231F20"/>
                </a:solidFill>
                <a:latin typeface="+mn-lt"/>
                <a:cs typeface="Tahoma"/>
              </a:rPr>
              <a:t>.</a:t>
            </a:r>
          </a:p>
          <a:p>
            <a:pPr marL="0" indent="0">
              <a:lnSpc>
                <a:spcPct val="100000"/>
              </a:lnSpc>
              <a:spcBef>
                <a:spcPts val="0"/>
              </a:spcBef>
              <a:buNone/>
            </a:pPr>
            <a:endParaRPr lang="en-US" sz="1050" b="0" spc="-5">
              <a:solidFill>
                <a:srgbClr val="231F20"/>
              </a:solidFill>
              <a:latin typeface="+mn-lt"/>
              <a:cs typeface="Tahoma"/>
            </a:endParaRPr>
          </a:p>
          <a:p>
            <a:pPr>
              <a:lnSpc>
                <a:spcPct val="100000"/>
              </a:lnSpc>
              <a:spcBef>
                <a:spcPts val="0"/>
              </a:spcBef>
            </a:pPr>
            <a:r>
              <a:rPr lang="en-US" sz="2000" b="0" spc="-5">
                <a:solidFill>
                  <a:srgbClr val="231F20"/>
                </a:solidFill>
                <a:latin typeface="+mn-lt"/>
                <a:cs typeface="Tahoma"/>
              </a:rPr>
              <a:t>As such, </a:t>
            </a:r>
            <a:r>
              <a:rPr lang="en-US" sz="2000" b="0" spc="-15">
                <a:solidFill>
                  <a:srgbClr val="231F20"/>
                </a:solidFill>
                <a:latin typeface="+mn-lt"/>
                <a:cs typeface="Tahoma"/>
              </a:rPr>
              <a:t>travel </a:t>
            </a:r>
            <a:r>
              <a:rPr lang="en-US" sz="2000" b="0">
                <a:solidFill>
                  <a:srgbClr val="231F20"/>
                </a:solidFill>
                <a:latin typeface="+mn-lt"/>
                <a:cs typeface="Tahoma"/>
              </a:rPr>
              <a:t>options </a:t>
            </a:r>
            <a:r>
              <a:rPr lang="en-US" sz="2000" b="0" spc="-5">
                <a:solidFill>
                  <a:srgbClr val="231F20"/>
                </a:solidFill>
                <a:latin typeface="+mn-lt"/>
                <a:cs typeface="Tahoma"/>
              </a:rPr>
              <a:t>are </a:t>
            </a:r>
            <a:r>
              <a:rPr lang="en-US" sz="2000" b="0">
                <a:solidFill>
                  <a:srgbClr val="231F20"/>
                </a:solidFill>
                <a:latin typeface="+mn-lt"/>
                <a:cs typeface="Tahoma"/>
              </a:rPr>
              <a:t>limited </a:t>
            </a:r>
            <a:r>
              <a:rPr lang="en-US" sz="2000" b="0" spc="-5">
                <a:solidFill>
                  <a:srgbClr val="231F20"/>
                </a:solidFill>
                <a:latin typeface="+mn-lt"/>
                <a:cs typeface="Tahoma"/>
              </a:rPr>
              <a:t>to </a:t>
            </a:r>
            <a:r>
              <a:rPr lang="en-US" sz="2000" b="0">
                <a:solidFill>
                  <a:srgbClr val="231F20"/>
                </a:solidFill>
                <a:latin typeface="+mn-lt"/>
                <a:cs typeface="Tahoma"/>
              </a:rPr>
              <a:t>Option </a:t>
            </a:r>
            <a:r>
              <a:rPr lang="en-US" sz="2000" b="0" spc="-5">
                <a:solidFill>
                  <a:srgbClr val="231F20"/>
                </a:solidFill>
                <a:latin typeface="+mn-lt"/>
                <a:cs typeface="Tahoma"/>
              </a:rPr>
              <a:t>1 </a:t>
            </a:r>
            <a:r>
              <a:rPr lang="en-US" sz="2000" b="0">
                <a:solidFill>
                  <a:srgbClr val="231F20"/>
                </a:solidFill>
                <a:latin typeface="+mn-lt"/>
                <a:cs typeface="Tahoma"/>
              </a:rPr>
              <a:t>or </a:t>
            </a:r>
            <a:r>
              <a:rPr lang="en-US" sz="2000" b="0" spc="-5">
                <a:solidFill>
                  <a:srgbClr val="231F20"/>
                </a:solidFill>
                <a:latin typeface="+mn-lt"/>
                <a:cs typeface="Tahoma"/>
              </a:rPr>
              <a:t>3. </a:t>
            </a:r>
            <a:r>
              <a:rPr lang="en-US" sz="2000" b="0" spc="-15">
                <a:solidFill>
                  <a:srgbClr val="231F20"/>
                </a:solidFill>
                <a:latin typeface="+mn-lt"/>
                <a:cs typeface="Tahoma"/>
              </a:rPr>
              <a:t>Failure </a:t>
            </a:r>
            <a:r>
              <a:rPr lang="en-US" sz="2000" b="0" spc="-5">
                <a:solidFill>
                  <a:srgbClr val="231F20"/>
                </a:solidFill>
                <a:latin typeface="+mn-lt"/>
                <a:cs typeface="Tahoma"/>
              </a:rPr>
              <a:t>to </a:t>
            </a:r>
            <a:r>
              <a:rPr lang="en-US" sz="2000" b="0">
                <a:solidFill>
                  <a:srgbClr val="231F20"/>
                </a:solidFill>
                <a:latin typeface="+mn-lt"/>
                <a:cs typeface="Tahoma"/>
              </a:rPr>
              <a:t>complete </a:t>
            </a:r>
            <a:r>
              <a:rPr lang="en-US" sz="2000" b="0" spc="-5">
                <a:solidFill>
                  <a:srgbClr val="231F20"/>
                </a:solidFill>
                <a:latin typeface="+mn-lt"/>
                <a:cs typeface="Tahoma"/>
              </a:rPr>
              <a:t>any </a:t>
            </a:r>
            <a:r>
              <a:rPr lang="en-US" sz="2000" b="0">
                <a:solidFill>
                  <a:srgbClr val="231F20"/>
                </a:solidFill>
                <a:latin typeface="+mn-lt"/>
                <a:cs typeface="Tahoma"/>
              </a:rPr>
              <a:t>of </a:t>
            </a:r>
            <a:r>
              <a:rPr lang="en-US" sz="2000" b="0" spc="-5">
                <a:solidFill>
                  <a:srgbClr val="231F20"/>
                </a:solidFill>
                <a:latin typeface="+mn-lt"/>
                <a:cs typeface="Tahoma"/>
              </a:rPr>
              <a:t>the above training </a:t>
            </a:r>
            <a:r>
              <a:rPr lang="en-US" sz="2000" b="0" spc="-10">
                <a:solidFill>
                  <a:srgbClr val="231F20"/>
                </a:solidFill>
                <a:latin typeface="+mn-lt"/>
                <a:cs typeface="Tahoma"/>
              </a:rPr>
              <a:t>may </a:t>
            </a:r>
            <a:r>
              <a:rPr lang="en-US" sz="2000" b="0" spc="-5">
                <a:solidFill>
                  <a:srgbClr val="231F20"/>
                </a:solidFill>
                <a:latin typeface="+mn-lt"/>
                <a:cs typeface="Tahoma"/>
              </a:rPr>
              <a:t>result </a:t>
            </a:r>
            <a:r>
              <a:rPr lang="en-US" sz="2000" b="0">
                <a:solidFill>
                  <a:srgbClr val="231F20"/>
                </a:solidFill>
                <a:latin typeface="+mn-lt"/>
                <a:cs typeface="Tahoma"/>
              </a:rPr>
              <a:t>in a </a:t>
            </a:r>
            <a:r>
              <a:rPr lang="en-US" sz="2000" b="0" spc="-5">
                <a:solidFill>
                  <a:srgbClr val="231F20"/>
                </a:solidFill>
                <a:latin typeface="+mn-lt"/>
                <a:cs typeface="Tahoma"/>
              </a:rPr>
              <a:t>cancellation </a:t>
            </a:r>
            <a:r>
              <a:rPr lang="en-US" sz="2000" b="0">
                <a:solidFill>
                  <a:srgbClr val="231F20"/>
                </a:solidFill>
                <a:latin typeface="+mn-lt"/>
                <a:cs typeface="Tahoma"/>
              </a:rPr>
              <a:t>of PCS to the new PDS. </a:t>
            </a:r>
            <a:r>
              <a:rPr lang="en-US" sz="2000" b="0" spc="-5">
                <a:solidFill>
                  <a:srgbClr val="231F20"/>
                </a:solidFill>
                <a:latin typeface="+mn-lt"/>
                <a:cs typeface="Tahoma"/>
              </a:rPr>
              <a:t>The intent is </a:t>
            </a:r>
            <a:r>
              <a:rPr lang="en-US" sz="2000" b="0">
                <a:solidFill>
                  <a:srgbClr val="231F20"/>
                </a:solidFill>
                <a:latin typeface="+mn-lt"/>
                <a:cs typeface="Tahoma"/>
              </a:rPr>
              <a:t>to </a:t>
            </a:r>
            <a:r>
              <a:rPr lang="en-US" sz="2000" b="0" spc="-5">
                <a:solidFill>
                  <a:srgbClr val="231F20"/>
                </a:solidFill>
                <a:latin typeface="+mn-lt"/>
                <a:cs typeface="Tahoma"/>
              </a:rPr>
              <a:t>reduce </a:t>
            </a:r>
            <a:r>
              <a:rPr lang="en-US" sz="2000" b="0">
                <a:solidFill>
                  <a:srgbClr val="231F20"/>
                </a:solidFill>
                <a:latin typeface="+mn-lt"/>
                <a:cs typeface="Tahoma"/>
              </a:rPr>
              <a:t>the </a:t>
            </a:r>
            <a:r>
              <a:rPr lang="en-US" sz="2000" b="0" spc="-10">
                <a:solidFill>
                  <a:srgbClr val="231F20"/>
                </a:solidFill>
                <a:latin typeface="+mn-lt"/>
                <a:cs typeface="Tahoma"/>
              </a:rPr>
              <a:t>Army’s </a:t>
            </a:r>
            <a:r>
              <a:rPr lang="en-US" sz="2000" b="0" spc="-5">
                <a:solidFill>
                  <a:srgbClr val="231F20"/>
                </a:solidFill>
                <a:latin typeface="+mn-lt"/>
                <a:cs typeface="Tahoma"/>
              </a:rPr>
              <a:t>PCS costs </a:t>
            </a:r>
            <a:r>
              <a:rPr lang="en-US" sz="2000" b="0">
                <a:solidFill>
                  <a:srgbClr val="231F20"/>
                </a:solidFill>
                <a:latin typeface="+mn-lt"/>
                <a:cs typeface="Tahoma"/>
              </a:rPr>
              <a:t>due to high </a:t>
            </a:r>
            <a:r>
              <a:rPr lang="en-US" sz="2000" b="0" spc="-5">
                <a:solidFill>
                  <a:srgbClr val="231F20"/>
                </a:solidFill>
                <a:latin typeface="+mn-lt"/>
                <a:cs typeface="Tahoma"/>
              </a:rPr>
              <a:t>failure </a:t>
            </a:r>
            <a:r>
              <a:rPr lang="en-US" sz="2000" b="0" spc="-10">
                <a:solidFill>
                  <a:srgbClr val="231F20"/>
                </a:solidFill>
                <a:latin typeface="+mn-lt"/>
                <a:cs typeface="Tahoma"/>
              </a:rPr>
              <a:t>rates </a:t>
            </a:r>
            <a:r>
              <a:rPr lang="en-US" sz="2000" b="0">
                <a:solidFill>
                  <a:srgbClr val="231F20"/>
                </a:solidFill>
                <a:latin typeface="+mn-lt"/>
                <a:cs typeface="Tahoma"/>
              </a:rPr>
              <a:t>at these </a:t>
            </a:r>
            <a:r>
              <a:rPr lang="en-US" sz="2000" b="0" spc="-5">
                <a:solidFill>
                  <a:srgbClr val="231F20"/>
                </a:solidFill>
                <a:latin typeface="+mn-lt"/>
                <a:cs typeface="Tahoma"/>
              </a:rPr>
              <a:t>schools.</a:t>
            </a:r>
            <a:endParaRPr lang="en-US" sz="2000" b="0">
              <a:latin typeface="+mn-lt"/>
              <a:cs typeface="Tahoma"/>
            </a:endParaRPr>
          </a:p>
        </p:txBody>
      </p:sp>
      <p:sp>
        <p:nvSpPr>
          <p:cNvPr id="5" name="Text Placeholder 4"/>
          <p:cNvSpPr>
            <a:spLocks noGrp="1"/>
          </p:cNvSpPr>
          <p:nvPr>
            <p:ph type="body" sz="quarter" idx="15"/>
          </p:nvPr>
        </p:nvSpPr>
        <p:spPr>
          <a:xfrm>
            <a:off x="700965" y="591864"/>
            <a:ext cx="7470627" cy="369332"/>
          </a:xfrm>
        </p:spPr>
        <p:txBody>
          <a:bodyPr/>
          <a:lstStyle/>
          <a:p>
            <a:r>
              <a:rPr lang="en-US"/>
              <a:t>TDY Options for Schooling in Conjunction with PCS</a:t>
            </a:r>
          </a:p>
        </p:txBody>
      </p:sp>
      <p:sp>
        <p:nvSpPr>
          <p:cNvPr id="7" name="Title 1"/>
          <p:cNvSpPr>
            <a:spLocks noGrp="1"/>
          </p:cNvSpPr>
          <p:nvPr>
            <p:ph type="title"/>
          </p:nvPr>
        </p:nvSpPr>
        <p:spPr>
          <a:xfrm>
            <a:off x="700966" y="100584"/>
            <a:ext cx="7772400" cy="480131"/>
          </a:xfrm>
        </p:spPr>
        <p:txBody>
          <a:bodyPr/>
          <a:lstStyle/>
          <a:p>
            <a:r>
              <a:rPr lang="en-US"/>
              <a:t>Reassignment Briefing</a:t>
            </a:r>
          </a:p>
        </p:txBody>
      </p:sp>
      <p:sp>
        <p:nvSpPr>
          <p:cNvPr id="6" name="Rectangle 5"/>
          <p:cNvSpPr/>
          <p:nvPr/>
        </p:nvSpPr>
        <p:spPr>
          <a:xfrm>
            <a:off x="7378119" y="91319"/>
            <a:ext cx="1743059" cy="338554"/>
          </a:xfrm>
          <a:prstGeom prst="rect">
            <a:avLst/>
          </a:prstGeom>
        </p:spPr>
        <p:txBody>
          <a:bodyPr wrap="square">
            <a:spAutoFit/>
          </a:bodyPr>
          <a:lstStyle/>
          <a:p>
            <a:r>
              <a:rPr lang="en-US" sz="800">
                <a:solidFill>
                  <a:schemeClr val="bg1"/>
                </a:solidFill>
              </a:rPr>
              <a:t>References:</a:t>
            </a:r>
          </a:p>
          <a:p>
            <a:pPr marL="171450" indent="-171450">
              <a:buFont typeface="Arial" panose="020B0604020202020204" pitchFamily="34" charset="0"/>
              <a:buChar char="•"/>
            </a:pPr>
            <a:r>
              <a:rPr lang="en-US" sz="800">
                <a:solidFill>
                  <a:schemeClr val="bg1"/>
                </a:solidFill>
              </a:rPr>
              <a:t>AR 600-8-11 (Reassignment)</a:t>
            </a:r>
          </a:p>
        </p:txBody>
      </p:sp>
    </p:spTree>
    <p:extLst>
      <p:ext uri="{BB962C8B-B14F-4D97-AF65-F5344CB8AC3E}">
        <p14:creationId xmlns:p14="http://schemas.microsoft.com/office/powerpoint/2010/main" val="2061026539"/>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9405" y="1115643"/>
            <a:ext cx="8409242" cy="5430124"/>
          </a:xfrm>
        </p:spPr>
        <p:txBody>
          <a:bodyPr>
            <a:noAutofit/>
          </a:bodyPr>
          <a:lstStyle/>
          <a:p>
            <a:r>
              <a:rPr lang="en-US" sz="1600" b="0">
                <a:latin typeface="+mn-lt"/>
              </a:rPr>
              <a:t>Married Army couples desiring joint assignment to establish a common household or joint domicile (JD) must request such assignment by enrolling in the Married Army Couples Program (MACP).</a:t>
            </a:r>
          </a:p>
          <a:p>
            <a:r>
              <a:rPr lang="en-US" sz="1600" b="0">
                <a:latin typeface="+mn-lt"/>
              </a:rPr>
              <a:t>When a Soldier enrolled in the MACP is considered for reassignment, the other Soldier is automatically considered for assignment to the same location or area, except when one Soldier is assigned to a dependent restricted location.</a:t>
            </a:r>
          </a:p>
          <a:p>
            <a:r>
              <a:rPr lang="en-US" sz="1600" b="0">
                <a:latin typeface="+mn-lt"/>
              </a:rPr>
              <a:t>Enrollment in the MACP only guarantees Joint Domicile (JD) assignment consideration; it does not guarantee that the couple will be assigned together.</a:t>
            </a:r>
          </a:p>
          <a:p>
            <a:r>
              <a:rPr lang="en-US" sz="1600" b="0">
                <a:latin typeface="+mn-lt"/>
              </a:rPr>
              <a:t>Favorable consideration for JD assignment will depend on a valid requisition in the same area for both Soldiers and is subject to the needs of the Army. JD assignments will not be considered when one Soldier is attending school in a PCS status; however, consideration will be given upon school completion.</a:t>
            </a:r>
          </a:p>
          <a:p>
            <a:r>
              <a:rPr lang="en-US" sz="1600" b="0">
                <a:latin typeface="+mn-lt"/>
              </a:rPr>
              <a:t>Assignment instructions for each Soldier will indicate whether or not a joint assignment is approved. </a:t>
            </a:r>
          </a:p>
          <a:p>
            <a:r>
              <a:rPr lang="en-US" sz="1600" b="0">
                <a:latin typeface="+mn-lt"/>
              </a:rPr>
              <a:t>Married Army couples that do not enroll in the MACP or dis-enroll from the               MACP indicate that JD assignments are not desired; therefore, this cannot                     be used as the basis to request deletion from an assignment.</a:t>
            </a:r>
            <a:endParaRPr lang="pt-BR" sz="1800" b="0">
              <a:latin typeface="+mn-lt"/>
            </a:endParaRPr>
          </a:p>
        </p:txBody>
      </p:sp>
      <p:sp>
        <p:nvSpPr>
          <p:cNvPr id="5" name="Text Placeholder 4"/>
          <p:cNvSpPr>
            <a:spLocks noGrp="1"/>
          </p:cNvSpPr>
          <p:nvPr>
            <p:ph type="body" sz="quarter" idx="15"/>
          </p:nvPr>
        </p:nvSpPr>
        <p:spPr>
          <a:xfrm>
            <a:off x="700965" y="591864"/>
            <a:ext cx="7470627" cy="369332"/>
          </a:xfrm>
        </p:spPr>
        <p:txBody>
          <a:bodyPr/>
          <a:lstStyle/>
          <a:p>
            <a:r>
              <a:rPr lang="en-US"/>
              <a:t>Married Army Couples Program</a:t>
            </a:r>
          </a:p>
        </p:txBody>
      </p:sp>
      <p:sp>
        <p:nvSpPr>
          <p:cNvPr id="7" name="Title 1"/>
          <p:cNvSpPr>
            <a:spLocks noGrp="1"/>
          </p:cNvSpPr>
          <p:nvPr>
            <p:ph type="title"/>
          </p:nvPr>
        </p:nvSpPr>
        <p:spPr>
          <a:xfrm>
            <a:off x="700966" y="100584"/>
            <a:ext cx="7772400" cy="480131"/>
          </a:xfrm>
        </p:spPr>
        <p:txBody>
          <a:bodyPr/>
          <a:lstStyle/>
          <a:p>
            <a:r>
              <a:rPr lang="en-US"/>
              <a:t>Reassignment Briefing</a:t>
            </a:r>
          </a:p>
        </p:txBody>
      </p:sp>
      <p:sp>
        <p:nvSpPr>
          <p:cNvPr id="2" name="Rectangle 1"/>
          <p:cNvSpPr/>
          <p:nvPr/>
        </p:nvSpPr>
        <p:spPr>
          <a:xfrm>
            <a:off x="5817870" y="-4060"/>
            <a:ext cx="3326130" cy="584775"/>
          </a:xfrm>
          <a:prstGeom prst="rect">
            <a:avLst/>
          </a:prstGeom>
        </p:spPr>
        <p:txBody>
          <a:bodyPr wrap="square">
            <a:spAutoFit/>
          </a:bodyPr>
          <a:lstStyle/>
          <a:p>
            <a:r>
              <a:rPr lang="en-US" sz="800">
                <a:solidFill>
                  <a:schemeClr val="bg1"/>
                </a:solidFill>
              </a:rPr>
              <a:t>References:</a:t>
            </a:r>
          </a:p>
          <a:p>
            <a:pPr marL="171450" indent="-171450">
              <a:buFont typeface="Arial" panose="020B0604020202020204" pitchFamily="34" charset="0"/>
              <a:buChar char="•"/>
            </a:pPr>
            <a:r>
              <a:rPr lang="en-US" sz="800">
                <a:solidFill>
                  <a:schemeClr val="bg1"/>
                </a:solidFill>
              </a:rPr>
              <a:t>AR 612-201 (Initial Military/Prior Service Trainee Support)</a:t>
            </a:r>
          </a:p>
          <a:p>
            <a:pPr marL="171450" indent="-171450">
              <a:buFont typeface="Arial" panose="020B0604020202020204" pitchFamily="34" charset="0"/>
              <a:buChar char="•"/>
            </a:pPr>
            <a:r>
              <a:rPr lang="en-US" sz="800">
                <a:solidFill>
                  <a:schemeClr val="bg1"/>
                </a:solidFill>
              </a:rPr>
              <a:t>AR 614-100 (Officer Assignment Policies, Details, and Transfers)</a:t>
            </a:r>
          </a:p>
          <a:p>
            <a:pPr marL="171450" indent="-171450">
              <a:buFont typeface="Arial" panose="020B0604020202020204" pitchFamily="34" charset="0"/>
              <a:buChar char="•"/>
            </a:pPr>
            <a:r>
              <a:rPr lang="en-US" sz="800">
                <a:solidFill>
                  <a:schemeClr val="bg1"/>
                </a:solidFill>
              </a:rPr>
              <a:t>AR 614-200 (Enlisted Assignments and Utilization Management)</a:t>
            </a:r>
          </a:p>
        </p:txBody>
      </p:sp>
    </p:spTree>
    <p:extLst>
      <p:ext uri="{BB962C8B-B14F-4D97-AF65-F5344CB8AC3E}">
        <p14:creationId xmlns:p14="http://schemas.microsoft.com/office/powerpoint/2010/main" val="3209213654"/>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831" y="1057357"/>
            <a:ext cx="8559841" cy="5488409"/>
          </a:xfrm>
        </p:spPr>
        <p:txBody>
          <a:bodyPr>
            <a:noAutofit/>
          </a:bodyPr>
          <a:lstStyle/>
          <a:p>
            <a:pPr>
              <a:lnSpc>
                <a:spcPct val="100000"/>
              </a:lnSpc>
              <a:spcBef>
                <a:spcPts val="0"/>
              </a:spcBef>
            </a:pPr>
            <a:r>
              <a:rPr lang="en-US" sz="1800" b="0">
                <a:latin typeface="+mn-lt"/>
              </a:rPr>
              <a:t> Deletion and Deferment Requests should be submitted: </a:t>
            </a:r>
          </a:p>
          <a:p>
            <a:pPr lvl="1">
              <a:lnSpc>
                <a:spcPct val="100000"/>
              </a:lnSpc>
              <a:spcBef>
                <a:spcPts val="1000"/>
              </a:spcBef>
            </a:pPr>
            <a:r>
              <a:rPr lang="en-US" sz="1800">
                <a:latin typeface="+mn-lt"/>
              </a:rPr>
              <a:t>Within 30 days of assignment notification, or as soon as the determination is made that a deletion or deferment is needed. </a:t>
            </a:r>
            <a:r>
              <a:rPr lang="en-US" sz="1800"/>
              <a:t>Requests submitted after 30 days will not be rejected; however, they must include an explanation of the circumstances resulting in the late submission.</a:t>
            </a:r>
          </a:p>
          <a:p>
            <a:pPr lvl="1">
              <a:lnSpc>
                <a:spcPct val="100000"/>
              </a:lnSpc>
              <a:spcBef>
                <a:spcPts val="1000"/>
              </a:spcBef>
            </a:pPr>
            <a:r>
              <a:rPr lang="en-US" sz="1800" b="0">
                <a:latin typeface="+mn-lt"/>
              </a:rPr>
              <a:t>Using a DA Form 4187, along with supporting documentation, through the BN S1. If the commander recommends approval, the request is forwarded through the colonel/O–6 level chain of command to Reassignments for submission to HRC.</a:t>
            </a:r>
          </a:p>
          <a:p>
            <a:pPr>
              <a:lnSpc>
                <a:spcPct val="100000"/>
              </a:lnSpc>
            </a:pPr>
            <a:r>
              <a:rPr lang="en-US" sz="1800" b="0">
                <a:latin typeface="+mn-lt"/>
              </a:rPr>
              <a:t>If a disqualifying factor can be resolved within 120 days of the report month, a deferment rather than deletion should be requested.</a:t>
            </a:r>
          </a:p>
          <a:p>
            <a:r>
              <a:rPr lang="en-US" sz="1800" b="0">
                <a:latin typeface="+mn-lt"/>
              </a:rPr>
              <a:t>Soldiers will continue with the reassignment process until the action has been completed (</a:t>
            </a:r>
            <a:r>
              <a:rPr lang="en-US" sz="1800" b="0"/>
              <a:t>except for requesting port call, moving Family members, shipping household goods (HHG), and terminating quarters).</a:t>
            </a:r>
          </a:p>
        </p:txBody>
      </p:sp>
      <p:sp>
        <p:nvSpPr>
          <p:cNvPr id="5" name="Text Placeholder 4"/>
          <p:cNvSpPr>
            <a:spLocks noGrp="1"/>
          </p:cNvSpPr>
          <p:nvPr>
            <p:ph type="body" sz="quarter" idx="15"/>
          </p:nvPr>
        </p:nvSpPr>
        <p:spPr>
          <a:xfrm>
            <a:off x="700965" y="591864"/>
            <a:ext cx="7470627" cy="369332"/>
          </a:xfrm>
        </p:spPr>
        <p:txBody>
          <a:bodyPr/>
          <a:lstStyle/>
          <a:p>
            <a:r>
              <a:rPr lang="en-US"/>
              <a:t>Application Requirements for Deletions and Deferments</a:t>
            </a:r>
          </a:p>
        </p:txBody>
      </p:sp>
      <p:sp>
        <p:nvSpPr>
          <p:cNvPr id="7" name="Title 1"/>
          <p:cNvSpPr>
            <a:spLocks noGrp="1"/>
          </p:cNvSpPr>
          <p:nvPr>
            <p:ph type="title"/>
          </p:nvPr>
        </p:nvSpPr>
        <p:spPr>
          <a:xfrm>
            <a:off x="700966" y="100584"/>
            <a:ext cx="7772400" cy="480131"/>
          </a:xfrm>
        </p:spPr>
        <p:txBody>
          <a:bodyPr/>
          <a:lstStyle/>
          <a:p>
            <a:r>
              <a:rPr lang="en-US"/>
              <a:t>Reassignment Briefing</a:t>
            </a:r>
          </a:p>
        </p:txBody>
      </p:sp>
      <p:sp>
        <p:nvSpPr>
          <p:cNvPr id="2" name="Rectangle 1"/>
          <p:cNvSpPr/>
          <p:nvPr/>
        </p:nvSpPr>
        <p:spPr>
          <a:xfrm>
            <a:off x="5715000" y="-4341"/>
            <a:ext cx="3416712" cy="584775"/>
          </a:xfrm>
          <a:prstGeom prst="rect">
            <a:avLst/>
          </a:prstGeom>
        </p:spPr>
        <p:txBody>
          <a:bodyPr wrap="square">
            <a:spAutoFit/>
          </a:bodyPr>
          <a:lstStyle/>
          <a:p>
            <a:r>
              <a:rPr lang="en-US" sz="800">
                <a:solidFill>
                  <a:schemeClr val="bg1"/>
                </a:solidFill>
              </a:rPr>
              <a:t>References:</a:t>
            </a:r>
          </a:p>
          <a:p>
            <a:pPr marL="171450" indent="-171450">
              <a:buFont typeface="Arial" panose="020B0604020202020204" pitchFamily="34" charset="0"/>
              <a:buChar char="•"/>
            </a:pPr>
            <a:r>
              <a:rPr lang="en-US" sz="800">
                <a:solidFill>
                  <a:schemeClr val="bg1"/>
                </a:solidFill>
              </a:rPr>
              <a:t>AR 600-8-11 (Reassignment)</a:t>
            </a:r>
          </a:p>
          <a:p>
            <a:pPr marL="171450" indent="-171450">
              <a:buFont typeface="Arial" panose="020B0604020202020204" pitchFamily="34" charset="0"/>
              <a:buChar char="•"/>
            </a:pPr>
            <a:r>
              <a:rPr lang="en-US" sz="800">
                <a:solidFill>
                  <a:schemeClr val="bg1"/>
                </a:solidFill>
              </a:rPr>
              <a:t>https://www.hrc.army.mil/content/10939 (Assignment Deletions, Deferments, Early Arrival, and Reporting Failures to Gain Website)</a:t>
            </a:r>
          </a:p>
        </p:txBody>
      </p:sp>
    </p:spTree>
    <p:extLst>
      <p:ext uri="{BB962C8B-B14F-4D97-AF65-F5344CB8AC3E}">
        <p14:creationId xmlns:p14="http://schemas.microsoft.com/office/powerpoint/2010/main" val="3350978174"/>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032" y="1099202"/>
            <a:ext cx="8714633" cy="5058225"/>
          </a:xfrm>
        </p:spPr>
        <p:txBody>
          <a:bodyPr>
            <a:noAutofit/>
          </a:bodyPr>
          <a:lstStyle/>
          <a:p>
            <a:pPr>
              <a:lnSpc>
                <a:spcPct val="100000"/>
              </a:lnSpc>
              <a:spcBef>
                <a:spcPts val="0"/>
              </a:spcBef>
            </a:pPr>
            <a:r>
              <a:rPr lang="en-US" sz="1800" b="0">
                <a:latin typeface="+mn-lt"/>
              </a:rPr>
              <a:t> Compassionate Deletion or Deferment</a:t>
            </a:r>
          </a:p>
          <a:p>
            <a:pPr lvl="1">
              <a:lnSpc>
                <a:spcPct val="100000"/>
              </a:lnSpc>
              <a:spcBef>
                <a:spcPts val="300"/>
              </a:spcBef>
            </a:pPr>
            <a:r>
              <a:rPr lang="en-US" sz="1600">
                <a:latin typeface="+mn-lt"/>
              </a:rPr>
              <a:t>A request b</a:t>
            </a:r>
            <a:r>
              <a:rPr lang="en-US" sz="1600" b="0">
                <a:latin typeface="+mn-lt"/>
              </a:rPr>
              <a:t>ased on compassionate reasons or extreme Family problems.</a:t>
            </a:r>
          </a:p>
          <a:p>
            <a:pPr lvl="1">
              <a:lnSpc>
                <a:spcPct val="100000"/>
              </a:lnSpc>
              <a:spcBef>
                <a:spcPts val="300"/>
              </a:spcBef>
            </a:pPr>
            <a:r>
              <a:rPr lang="en-US" sz="1600">
                <a:latin typeface="+mn-lt"/>
              </a:rPr>
              <a:t>Requires DA Form 3739 (Application for Compassionate Actions) with</a:t>
            </a:r>
            <a:r>
              <a:rPr lang="en-US" sz="1600" b="0">
                <a:latin typeface="+mn-lt"/>
              </a:rPr>
              <a:t> a colonel/O-6 endorsement.</a:t>
            </a:r>
          </a:p>
          <a:p>
            <a:pPr lvl="1">
              <a:lnSpc>
                <a:spcPct val="100000"/>
              </a:lnSpc>
              <a:spcBef>
                <a:spcPts val="300"/>
              </a:spcBef>
            </a:pPr>
            <a:r>
              <a:rPr lang="en-US" sz="1600" b="0">
                <a:latin typeface="+mn-lt"/>
              </a:rPr>
              <a:t>Deferment should be used instead of deletion if the extreme Family problems can be resolved within 90 days of the report date.</a:t>
            </a:r>
          </a:p>
          <a:p>
            <a:pPr lvl="1">
              <a:lnSpc>
                <a:spcPct val="100000"/>
              </a:lnSpc>
              <a:spcBef>
                <a:spcPts val="300"/>
              </a:spcBef>
            </a:pPr>
            <a:r>
              <a:rPr lang="en-US" sz="1600" b="0">
                <a:latin typeface="+mn-lt"/>
              </a:rPr>
              <a:t>The request will be submitted to HRC within 45 days of assignment notification (30 days for officers), or within 72 hours of the deletion or deferment situation occurring (or becomes known to Soldier).</a:t>
            </a:r>
          </a:p>
          <a:p>
            <a:pPr lvl="1">
              <a:lnSpc>
                <a:spcPct val="100000"/>
              </a:lnSpc>
              <a:spcBef>
                <a:spcPts val="300"/>
              </a:spcBef>
            </a:pPr>
            <a:r>
              <a:rPr lang="en-US" sz="1600" b="0">
                <a:latin typeface="+mn-lt"/>
              </a:rPr>
              <a:t>If the request is based on medical problems of a Family member, a signed statement from the attending physician giving specific medical diagnosis and prognosis of illness (including date of onset, periods of hospitalization, and convalescence) must be included.  If illness is terminal, life expectancy must be included. </a:t>
            </a:r>
            <a:r>
              <a:rPr lang="en-US" sz="1600">
                <a:latin typeface="+mn-lt"/>
              </a:rPr>
              <a:t>The m</a:t>
            </a:r>
            <a:r>
              <a:rPr lang="en-US" sz="1600" b="0">
                <a:latin typeface="+mn-lt"/>
              </a:rPr>
              <a:t>edical statement will list any factors bearing on the medical condition, and if the Soldier’s presence is requested.</a:t>
            </a:r>
          </a:p>
          <a:p>
            <a:pPr lvl="1">
              <a:lnSpc>
                <a:spcPct val="100000"/>
              </a:lnSpc>
              <a:spcBef>
                <a:spcPts val="300"/>
              </a:spcBef>
            </a:pPr>
            <a:r>
              <a:rPr lang="en-US" sz="1600" b="0">
                <a:latin typeface="+mn-lt"/>
              </a:rPr>
              <a:t>If the request is based on legal issues, it must include a signed statement from a licensed attorney and include the problems and justification for the Soldier’s presence.</a:t>
            </a:r>
          </a:p>
          <a:p>
            <a:pPr lvl="1">
              <a:lnSpc>
                <a:spcPct val="100000"/>
              </a:lnSpc>
              <a:spcBef>
                <a:spcPts val="300"/>
              </a:spcBef>
            </a:pPr>
            <a:r>
              <a:rPr lang="en-US" sz="1600" b="0">
                <a:latin typeface="+mn-lt"/>
              </a:rPr>
              <a:t>If the request is based upon other than medical or legal problems, supporting statements from responsible persons, such as clergy, social workers, or local law enforcement officials, must be included.</a:t>
            </a:r>
          </a:p>
          <a:p>
            <a:pPr marL="339725" lvl="1" indent="0">
              <a:lnSpc>
                <a:spcPct val="100000"/>
              </a:lnSpc>
              <a:spcBef>
                <a:spcPts val="0"/>
              </a:spcBef>
              <a:buNone/>
            </a:pPr>
            <a:r>
              <a:rPr lang="en-US" sz="1600" b="0">
                <a:latin typeface="+mn-lt"/>
              </a:rPr>
              <a:t> </a:t>
            </a:r>
          </a:p>
        </p:txBody>
      </p:sp>
      <p:sp>
        <p:nvSpPr>
          <p:cNvPr id="5" name="Text Placeholder 4"/>
          <p:cNvSpPr>
            <a:spLocks noGrp="1"/>
          </p:cNvSpPr>
          <p:nvPr>
            <p:ph type="body" sz="quarter" idx="15"/>
          </p:nvPr>
        </p:nvSpPr>
        <p:spPr>
          <a:xfrm>
            <a:off x="700965" y="591864"/>
            <a:ext cx="7470627" cy="369332"/>
          </a:xfrm>
        </p:spPr>
        <p:txBody>
          <a:bodyPr/>
          <a:lstStyle/>
          <a:p>
            <a:r>
              <a:rPr lang="en-US"/>
              <a:t>Application Requirements for Deletions and Deferments</a:t>
            </a:r>
          </a:p>
        </p:txBody>
      </p:sp>
      <p:sp>
        <p:nvSpPr>
          <p:cNvPr id="7" name="Title 1"/>
          <p:cNvSpPr>
            <a:spLocks noGrp="1"/>
          </p:cNvSpPr>
          <p:nvPr>
            <p:ph type="title"/>
          </p:nvPr>
        </p:nvSpPr>
        <p:spPr>
          <a:xfrm>
            <a:off x="700966" y="100584"/>
            <a:ext cx="7772400" cy="480131"/>
          </a:xfrm>
        </p:spPr>
        <p:txBody>
          <a:bodyPr/>
          <a:lstStyle/>
          <a:p>
            <a:r>
              <a:rPr lang="en-US"/>
              <a:t>Reassignment Briefing</a:t>
            </a:r>
          </a:p>
        </p:txBody>
      </p:sp>
      <p:sp>
        <p:nvSpPr>
          <p:cNvPr id="2" name="Rectangle 1"/>
          <p:cNvSpPr/>
          <p:nvPr/>
        </p:nvSpPr>
        <p:spPr>
          <a:xfrm>
            <a:off x="5871750" y="0"/>
            <a:ext cx="3213180" cy="553998"/>
          </a:xfrm>
          <a:prstGeom prst="rect">
            <a:avLst/>
          </a:prstGeom>
        </p:spPr>
        <p:txBody>
          <a:bodyPr wrap="square">
            <a:spAutoFit/>
          </a:bodyPr>
          <a:lstStyle/>
          <a:p>
            <a:r>
              <a:rPr lang="en-US" sz="600">
                <a:solidFill>
                  <a:schemeClr val="bg1"/>
                </a:solidFill>
              </a:rPr>
              <a:t>References:</a:t>
            </a:r>
          </a:p>
          <a:p>
            <a:pPr marL="171450" indent="-171450">
              <a:buFont typeface="Arial" panose="020B0604020202020204" pitchFamily="34" charset="0"/>
              <a:buChar char="•"/>
            </a:pPr>
            <a:r>
              <a:rPr lang="en-US" sz="600">
                <a:solidFill>
                  <a:schemeClr val="bg1"/>
                </a:solidFill>
              </a:rPr>
              <a:t>AR 600-8-11 (Reassignment)</a:t>
            </a:r>
          </a:p>
          <a:p>
            <a:pPr marL="171450" indent="-171450">
              <a:buFont typeface="Arial" panose="020B0604020202020204" pitchFamily="34" charset="0"/>
              <a:buChar char="•"/>
            </a:pPr>
            <a:r>
              <a:rPr lang="en-US" sz="600">
                <a:solidFill>
                  <a:schemeClr val="bg1"/>
                </a:solidFill>
              </a:rPr>
              <a:t>AR 614-100 (Officer Assignment Policies, Details, and Transfers)</a:t>
            </a:r>
          </a:p>
          <a:p>
            <a:pPr marL="171450" indent="-171450">
              <a:buFont typeface="Arial" panose="020B0604020202020204" pitchFamily="34" charset="0"/>
              <a:buChar char="•"/>
            </a:pPr>
            <a:r>
              <a:rPr lang="en-US" sz="600">
                <a:solidFill>
                  <a:schemeClr val="bg1"/>
                </a:solidFill>
              </a:rPr>
              <a:t>AR 614-200 (Enlisted Assignments and Utilization Management)</a:t>
            </a:r>
          </a:p>
          <a:p>
            <a:pPr marL="171450" lvl="0" indent="-171450">
              <a:buFont typeface="Arial" panose="020B0604020202020204" pitchFamily="34" charset="0"/>
              <a:buChar char="•"/>
              <a:defRPr/>
            </a:pPr>
            <a:r>
              <a:rPr lang="en-US" sz="600">
                <a:solidFill>
                  <a:schemeClr val="bg1"/>
                </a:solidFill>
              </a:rPr>
              <a:t>https://www.hrc.army.mil/content/10677 (Enlisted Compassionate Actions Website)</a:t>
            </a:r>
          </a:p>
        </p:txBody>
      </p:sp>
    </p:spTree>
    <p:extLst>
      <p:ext uri="{BB962C8B-B14F-4D97-AF65-F5344CB8AC3E}">
        <p14:creationId xmlns:p14="http://schemas.microsoft.com/office/powerpoint/2010/main" val="277013161"/>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00966" y="100584"/>
            <a:ext cx="7772400" cy="480131"/>
          </a:xfrm>
        </p:spPr>
        <p:txBody>
          <a:bodyPr/>
          <a:lstStyle/>
          <a:p>
            <a:r>
              <a:rPr lang="en-US"/>
              <a:t>Reassignment Briefing</a:t>
            </a:r>
          </a:p>
        </p:txBody>
      </p:sp>
      <p:sp>
        <p:nvSpPr>
          <p:cNvPr id="6" name="Rectangle 5"/>
          <p:cNvSpPr/>
          <p:nvPr/>
        </p:nvSpPr>
        <p:spPr>
          <a:xfrm>
            <a:off x="267629" y="933734"/>
            <a:ext cx="8675648" cy="5585632"/>
          </a:xfrm>
          <a:prstGeom prst="rect">
            <a:avLst/>
          </a:prstGeom>
        </p:spPr>
        <p:txBody>
          <a:bodyPr wrap="square">
            <a:spAutoFit/>
          </a:bodyPr>
          <a:lstStyle/>
          <a:p>
            <a:pPr marL="173736" indent="-173736">
              <a:buFont typeface="Wingdings" panose="05000000000000000000" pitchFamily="2" charset="2"/>
              <a:buChar char="ü"/>
            </a:pPr>
            <a:r>
              <a:rPr lang="en-US" sz="2000"/>
              <a:t>TASP:</a:t>
            </a:r>
          </a:p>
          <a:p>
            <a:pPr marL="514350" lvl="1" indent="-174625">
              <a:lnSpc>
                <a:spcPct val="90000"/>
              </a:lnSpc>
              <a:spcBef>
                <a:spcPts val="500"/>
              </a:spcBef>
              <a:buFont typeface="Arial" panose="020B0604020202020204" pitchFamily="34" charset="0"/>
              <a:buChar char="•"/>
            </a:pPr>
            <a:r>
              <a:rPr lang="en-US">
                <a:cs typeface="Arial" panose="020B0604020202020204" pitchFamily="34" charset="0"/>
              </a:rPr>
              <a:t>Soldiers in the rank of PVT-SSG, WO1-CW2, and 2LT-CPT are required to participate in the Sponsorship program, except those on assignment to a PCS length school (more than 20 weeks). An assigned sponsor or an approved exception to policy is required to out-process.</a:t>
            </a:r>
          </a:p>
          <a:p>
            <a:pPr marL="514350" lvl="1" indent="-174625">
              <a:lnSpc>
                <a:spcPct val="90000"/>
              </a:lnSpc>
              <a:spcBef>
                <a:spcPts val="500"/>
              </a:spcBef>
              <a:buFont typeface="Arial" panose="020B0604020202020204" pitchFamily="34" charset="0"/>
              <a:buChar char="•"/>
            </a:pPr>
            <a:r>
              <a:rPr lang="en-US"/>
              <a:t>Soldiers in the rank of SFC - CSM, CW3 - CW5, &amp; MAJ - COL may opt-in to participate in the program if they wish to request sponsorship.</a:t>
            </a:r>
          </a:p>
          <a:p>
            <a:pPr marL="514350" lvl="1" indent="-174625">
              <a:lnSpc>
                <a:spcPct val="90000"/>
              </a:lnSpc>
              <a:spcBef>
                <a:spcPts val="500"/>
              </a:spcBef>
              <a:buFont typeface="Arial" panose="020B0604020202020204" pitchFamily="34" charset="0"/>
              <a:buChar char="•"/>
            </a:pPr>
            <a:r>
              <a:rPr lang="en-US"/>
              <a:t>Senior Commanders may determine that Sponsorship is required for all incoming Soldiers within their area of responsibility. </a:t>
            </a:r>
          </a:p>
          <a:p>
            <a:pPr marL="514350" lvl="1" indent="-174625">
              <a:lnSpc>
                <a:spcPct val="90000"/>
              </a:lnSpc>
              <a:spcBef>
                <a:spcPts val="500"/>
              </a:spcBef>
              <a:buFont typeface="Arial" panose="020B0604020202020204" pitchFamily="34" charset="0"/>
              <a:buChar char="•"/>
            </a:pPr>
            <a:r>
              <a:rPr lang="en-US">
                <a:cs typeface="Arial" panose="020B0604020202020204" pitchFamily="34" charset="0"/>
              </a:rPr>
              <a:t>Upon receiving Assignment Instructions, the Soldier must login to the Army Career Tracker (ACT) website at: </a:t>
            </a:r>
            <a:r>
              <a:rPr lang="en-US">
                <a:cs typeface="Arial" panose="020B0604020202020204" pitchFamily="34" charset="0"/>
                <a:hlinkClick r:id="rId3"/>
              </a:rPr>
              <a:t>https://actnow.army.mil</a:t>
            </a:r>
            <a:r>
              <a:rPr lang="en-US">
                <a:cs typeface="Arial" panose="020B0604020202020204" pitchFamily="34" charset="0"/>
              </a:rPr>
              <a:t>.</a:t>
            </a:r>
          </a:p>
          <a:p>
            <a:pPr marL="1198563" lvl="3" indent="-223838">
              <a:lnSpc>
                <a:spcPct val="90000"/>
              </a:lnSpc>
              <a:spcBef>
                <a:spcPts val="500"/>
              </a:spcBef>
              <a:buFont typeface="Arial" panose="020B0604020202020204" pitchFamily="34" charset="0"/>
              <a:buChar char="–"/>
            </a:pPr>
            <a:r>
              <a:rPr lang="en-US">
                <a:cs typeface="Arial" panose="020B0604020202020204" pitchFamily="34" charset="0"/>
              </a:rPr>
              <a:t>Click on the Sponsorship tab and then DA Form 5434 (Sponsorship Program Counseling and Information Sheet). Select “Create new form” and complete sections 1, 2, 4 and 5.</a:t>
            </a:r>
          </a:p>
          <a:p>
            <a:pPr marL="1198563" lvl="3" indent="-223838">
              <a:lnSpc>
                <a:spcPct val="90000"/>
              </a:lnSpc>
              <a:spcBef>
                <a:spcPts val="500"/>
              </a:spcBef>
              <a:buFont typeface="Arial" panose="020B0604020202020204" pitchFamily="34" charset="0"/>
              <a:buChar char="–"/>
            </a:pPr>
            <a:r>
              <a:rPr lang="en-US">
                <a:cs typeface="Arial" panose="020B0604020202020204" pitchFamily="34" charset="0"/>
              </a:rPr>
              <a:t>Once each section is complete, a check mark will appear. When all sections are complete, select the “submit” button on the bottom of the page.</a:t>
            </a:r>
          </a:p>
          <a:p>
            <a:pPr marL="514350" lvl="1" indent="-174625">
              <a:lnSpc>
                <a:spcPct val="90000"/>
              </a:lnSpc>
              <a:spcBef>
                <a:spcPts val="500"/>
              </a:spcBef>
              <a:buFont typeface="Arial" panose="020B0604020202020204" pitchFamily="34" charset="0"/>
              <a:buChar char="•"/>
            </a:pPr>
            <a:r>
              <a:rPr lang="en-US">
                <a:cs typeface="Arial" panose="020B0604020202020204" pitchFamily="34" charset="0"/>
              </a:rPr>
              <a:t>Once a sponsor is assigned by the gaining unit, the Sponsor can then log into ACT and complete the DA Form 5434, section 3. The DA Form                   5434 can be completed by the Soldier/sponsor simultaneously.</a:t>
            </a:r>
          </a:p>
        </p:txBody>
      </p:sp>
      <p:sp>
        <p:nvSpPr>
          <p:cNvPr id="7" name="Text Placeholder 4"/>
          <p:cNvSpPr txBox="1">
            <a:spLocks/>
          </p:cNvSpPr>
          <p:nvPr/>
        </p:nvSpPr>
        <p:spPr>
          <a:xfrm>
            <a:off x="772073" y="597923"/>
            <a:ext cx="7897307" cy="322531"/>
          </a:xfrm>
          <a:prstGeom prst="rect">
            <a:avLst/>
          </a:prstGeom>
        </p:spPr>
        <p:txBody>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a:t>Total Army Sponsorship Program (TASP)</a:t>
            </a:r>
            <a:endParaRPr lang="en-US" sz="2800"/>
          </a:p>
        </p:txBody>
      </p:sp>
      <p:sp>
        <p:nvSpPr>
          <p:cNvPr id="2" name="Rectangle 1"/>
          <p:cNvSpPr/>
          <p:nvPr/>
        </p:nvSpPr>
        <p:spPr>
          <a:xfrm>
            <a:off x="6400800" y="109728"/>
            <a:ext cx="2743200" cy="338554"/>
          </a:xfrm>
          <a:prstGeom prst="rect">
            <a:avLst/>
          </a:prstGeom>
        </p:spPr>
        <p:txBody>
          <a:bodyPr wrap="square">
            <a:spAutoFit/>
          </a:bodyPr>
          <a:lstStyle/>
          <a:p>
            <a:r>
              <a:rPr lang="en-US" sz="800">
                <a:solidFill>
                  <a:schemeClr val="bg1"/>
                </a:solidFill>
              </a:rPr>
              <a:t>References:</a:t>
            </a:r>
          </a:p>
          <a:p>
            <a:pPr marL="171450" indent="-171450">
              <a:buFont typeface="Arial" panose="020B0604020202020204" pitchFamily="34" charset="0"/>
              <a:buChar char="•"/>
            </a:pPr>
            <a:r>
              <a:rPr lang="en-US" sz="800">
                <a:solidFill>
                  <a:schemeClr val="bg1"/>
                </a:solidFill>
              </a:rPr>
              <a:t>AR 600-8-8 (The Total Army Sponsorship Program)</a:t>
            </a:r>
          </a:p>
        </p:txBody>
      </p:sp>
    </p:spTree>
    <p:extLst>
      <p:ext uri="{BB962C8B-B14F-4D97-AF65-F5344CB8AC3E}">
        <p14:creationId xmlns:p14="http://schemas.microsoft.com/office/powerpoint/2010/main" val="4178634253"/>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193" y="1073366"/>
            <a:ext cx="8497350" cy="1682888"/>
          </a:xfrm>
        </p:spPr>
        <p:txBody>
          <a:bodyPr>
            <a:noAutofit/>
          </a:bodyPr>
          <a:lstStyle/>
          <a:p>
            <a:pPr>
              <a:lnSpc>
                <a:spcPct val="100000"/>
              </a:lnSpc>
              <a:spcBef>
                <a:spcPts val="0"/>
              </a:spcBef>
            </a:pPr>
            <a:r>
              <a:rPr lang="en-US" sz="2000" b="0">
                <a:latin typeface="+mj-lt"/>
              </a:rPr>
              <a:t> Tour Election for Overseas (OCONUS) Assignments</a:t>
            </a:r>
          </a:p>
          <a:p>
            <a:pPr lvl="1">
              <a:lnSpc>
                <a:spcPct val="100000"/>
              </a:lnSpc>
              <a:spcBef>
                <a:spcPts val="0"/>
              </a:spcBef>
            </a:pPr>
            <a:r>
              <a:rPr lang="en-US" sz="2000">
                <a:solidFill>
                  <a:srgbClr val="231F20"/>
                </a:solidFill>
                <a:latin typeface="+mn-lt"/>
                <a:cs typeface="Tahoma"/>
              </a:rPr>
              <a:t>If </a:t>
            </a:r>
            <a:r>
              <a:rPr lang="en-US" sz="2000" spc="-5">
                <a:solidFill>
                  <a:srgbClr val="231F20"/>
                </a:solidFill>
                <a:latin typeface="+mn-lt"/>
                <a:cs typeface="Tahoma"/>
              </a:rPr>
              <a:t>you are </a:t>
            </a:r>
            <a:r>
              <a:rPr lang="en-US" sz="2000">
                <a:solidFill>
                  <a:srgbClr val="231F20"/>
                </a:solidFill>
                <a:latin typeface="+mn-lt"/>
                <a:cs typeface="Tahoma"/>
              </a:rPr>
              <a:t>on </a:t>
            </a:r>
            <a:r>
              <a:rPr lang="en-US" sz="2000" spc="-5">
                <a:solidFill>
                  <a:srgbClr val="231F20"/>
                </a:solidFill>
                <a:latin typeface="+mn-lt"/>
                <a:cs typeface="Tahoma"/>
              </a:rPr>
              <a:t>assignment to an overseas duty station, you must </a:t>
            </a:r>
            <a:r>
              <a:rPr lang="en-US" sz="2000">
                <a:solidFill>
                  <a:srgbClr val="231F20"/>
                </a:solidFill>
                <a:latin typeface="+mn-lt"/>
                <a:cs typeface="Tahoma"/>
              </a:rPr>
              <a:t>elect either </a:t>
            </a:r>
            <a:r>
              <a:rPr lang="en-US" sz="2000" spc="-5">
                <a:solidFill>
                  <a:srgbClr val="231F20"/>
                </a:solidFill>
                <a:latin typeface="+mn-lt"/>
                <a:cs typeface="Tahoma"/>
              </a:rPr>
              <a:t>an “all others (unaccompanied)” tour or </a:t>
            </a:r>
            <a:r>
              <a:rPr lang="en-US" sz="2000">
                <a:solidFill>
                  <a:srgbClr val="231F20"/>
                </a:solidFill>
                <a:latin typeface="+mn-lt"/>
                <a:cs typeface="Tahoma"/>
              </a:rPr>
              <a:t>a “with </a:t>
            </a:r>
            <a:r>
              <a:rPr lang="en-US" sz="2000" spc="-5">
                <a:solidFill>
                  <a:srgbClr val="231F20"/>
                </a:solidFill>
                <a:latin typeface="+mn-lt"/>
                <a:cs typeface="Tahoma"/>
              </a:rPr>
              <a:t>dependents (accompanied)”</a:t>
            </a:r>
            <a:r>
              <a:rPr lang="en-US" sz="2000" spc="-15">
                <a:solidFill>
                  <a:srgbClr val="231F20"/>
                </a:solidFill>
                <a:latin typeface="+mn-lt"/>
                <a:cs typeface="Tahoma"/>
              </a:rPr>
              <a:t> </a:t>
            </a:r>
            <a:r>
              <a:rPr lang="en-US" sz="2000" spc="-45">
                <a:latin typeface="+mn-lt"/>
                <a:cs typeface="Tahoma"/>
              </a:rPr>
              <a:t>tour*.</a:t>
            </a:r>
            <a:endParaRPr lang="en-US" sz="2000">
              <a:latin typeface="+mj-lt"/>
            </a:endParaRPr>
          </a:p>
          <a:p>
            <a:pPr lvl="2">
              <a:lnSpc>
                <a:spcPct val="100000"/>
              </a:lnSpc>
              <a:spcBef>
                <a:spcPts val="0"/>
              </a:spcBef>
            </a:pPr>
            <a:r>
              <a:rPr lang="en-US" sz="1800">
                <a:solidFill>
                  <a:srgbClr val="231F20"/>
                </a:solidFill>
                <a:latin typeface="+mn-lt"/>
                <a:cs typeface="Tahoma"/>
              </a:rPr>
              <a:t>Complete DA Form 5121, Overseas Tour Election Statement.  </a:t>
            </a:r>
          </a:p>
          <a:p>
            <a:pPr lvl="2">
              <a:lnSpc>
                <a:spcPct val="100000"/>
              </a:lnSpc>
              <a:spcBef>
                <a:spcPts val="0"/>
              </a:spcBef>
            </a:pPr>
            <a:r>
              <a:rPr lang="en-US" sz="1800" spc="-5">
                <a:solidFill>
                  <a:srgbClr val="231F20"/>
                </a:solidFill>
                <a:latin typeface="+mn-lt"/>
                <a:cs typeface="Tahoma"/>
              </a:rPr>
              <a:t>Read each statement on the form carefully and make your</a:t>
            </a:r>
            <a:r>
              <a:rPr lang="en-US" sz="1800">
                <a:solidFill>
                  <a:srgbClr val="231F20"/>
                </a:solidFill>
                <a:latin typeface="+mn-lt"/>
                <a:cs typeface="Tahoma"/>
              </a:rPr>
              <a:t> decision.</a:t>
            </a:r>
            <a:endParaRPr lang="en-US" sz="800">
              <a:latin typeface="+mj-lt"/>
              <a:ea typeface="Calibri" panose="020F0502020204030204" pitchFamily="34" charset="0"/>
              <a:cs typeface="Times New Roman" panose="02020603050405020304" pitchFamily="18" charset="0"/>
            </a:endParaRPr>
          </a:p>
        </p:txBody>
      </p:sp>
      <p:sp>
        <p:nvSpPr>
          <p:cNvPr id="5" name="Text Placeholder 4"/>
          <p:cNvSpPr>
            <a:spLocks noGrp="1"/>
          </p:cNvSpPr>
          <p:nvPr>
            <p:ph type="body" sz="quarter" idx="15"/>
          </p:nvPr>
        </p:nvSpPr>
        <p:spPr>
          <a:xfrm>
            <a:off x="700965" y="591864"/>
            <a:ext cx="7470627" cy="369332"/>
          </a:xfrm>
        </p:spPr>
        <p:txBody>
          <a:bodyPr/>
          <a:lstStyle/>
          <a:p>
            <a:r>
              <a:rPr lang="en-US"/>
              <a:t>Tour Election</a:t>
            </a:r>
          </a:p>
        </p:txBody>
      </p:sp>
      <p:sp>
        <p:nvSpPr>
          <p:cNvPr id="7" name="Title 1"/>
          <p:cNvSpPr>
            <a:spLocks noGrp="1"/>
          </p:cNvSpPr>
          <p:nvPr>
            <p:ph type="title"/>
          </p:nvPr>
        </p:nvSpPr>
        <p:spPr>
          <a:xfrm>
            <a:off x="700966" y="100584"/>
            <a:ext cx="7772400" cy="480131"/>
          </a:xfrm>
        </p:spPr>
        <p:txBody>
          <a:bodyPr/>
          <a:lstStyle/>
          <a:p>
            <a:r>
              <a:rPr lang="en-US"/>
              <a:t>Reassignment Briefing</a:t>
            </a:r>
          </a:p>
        </p:txBody>
      </p:sp>
      <p:pic>
        <p:nvPicPr>
          <p:cNvPr id="2" name="Picture 1"/>
          <p:cNvPicPr>
            <a:picLocks noChangeAspect="1"/>
          </p:cNvPicPr>
          <p:nvPr/>
        </p:nvPicPr>
        <p:blipFill rotWithShape="1">
          <a:blip r:embed="rId3"/>
          <a:srcRect l="12102" t="41499" r="13092" b="18136"/>
          <a:stretch/>
        </p:blipFill>
        <p:spPr>
          <a:xfrm>
            <a:off x="359197" y="2973329"/>
            <a:ext cx="8455937" cy="2851842"/>
          </a:xfrm>
          <a:prstGeom prst="rect">
            <a:avLst/>
          </a:prstGeom>
          <a:ln w="19050">
            <a:solidFill>
              <a:schemeClr val="tx1"/>
            </a:solidFill>
          </a:ln>
        </p:spPr>
      </p:pic>
      <p:sp>
        <p:nvSpPr>
          <p:cNvPr id="8" name="Content Placeholder 2"/>
          <p:cNvSpPr txBox="1">
            <a:spLocks/>
          </p:cNvSpPr>
          <p:nvPr/>
        </p:nvSpPr>
        <p:spPr>
          <a:xfrm>
            <a:off x="111513" y="5908433"/>
            <a:ext cx="7481404" cy="648483"/>
          </a:xfrm>
          <a:prstGeom prst="rect">
            <a:avLst/>
          </a:prstGeom>
        </p:spPr>
        <p:txBody>
          <a:bodyPr vert="horz" lIns="91440" tIns="45720" rIns="91440" bIns="45720" rtlCol="0">
            <a:noAutofit/>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50800">
              <a:lnSpc>
                <a:spcPct val="100000"/>
              </a:lnSpc>
              <a:spcBef>
                <a:spcPts val="0"/>
              </a:spcBef>
              <a:buNone/>
            </a:pPr>
            <a:r>
              <a:rPr lang="en-US" sz="1000" b="0">
                <a:latin typeface="+mn-lt"/>
                <a:ea typeface="Calibri" panose="020F0502020204030204" pitchFamily="34" charset="0"/>
                <a:cs typeface="Tahoma"/>
              </a:rPr>
              <a:t>*</a:t>
            </a:r>
            <a:r>
              <a:rPr lang="en-US" sz="1000" b="0">
                <a:latin typeface="+mn-lt"/>
              </a:rPr>
              <a:t>Officers and career enlisted with no dependents who are not married to another Service-member and are assigned to long-tour areas overseas will serve the accompanied tour.  First-term </a:t>
            </a:r>
            <a:r>
              <a:rPr lang="en-US" sz="1000" b="0">
                <a:latin typeface="+mn-lt"/>
                <a:ea typeface="Calibri" panose="020F0502020204030204" pitchFamily="34" charset="0"/>
                <a:cs typeface="Tahoma"/>
              </a:rPr>
              <a:t>Soldiers with no dependents who are not married to another service-member on assignment to 36-month accompanied tour locations in Germany, Italy, Belgium, or Japan will serve the 36-month accompanied tour.</a:t>
            </a:r>
            <a:endParaRPr lang="en-US" sz="1000" b="0">
              <a:latin typeface="+mn-lt"/>
              <a:ea typeface="Calibri" panose="020F0502020204030204" pitchFamily="34" charset="0"/>
              <a:cs typeface="Times New Roman" panose="02020603050405020304" pitchFamily="18" charset="0"/>
            </a:endParaRPr>
          </a:p>
        </p:txBody>
      </p:sp>
      <p:sp>
        <p:nvSpPr>
          <p:cNvPr id="4" name="Rectangle 3"/>
          <p:cNvSpPr/>
          <p:nvPr/>
        </p:nvSpPr>
        <p:spPr>
          <a:xfrm>
            <a:off x="7318412" y="-4060"/>
            <a:ext cx="1803554" cy="584775"/>
          </a:xfrm>
          <a:prstGeom prst="rect">
            <a:avLst/>
          </a:prstGeom>
        </p:spPr>
        <p:txBody>
          <a:bodyPr wrap="square">
            <a:spAutoFit/>
          </a:bodyPr>
          <a:lstStyle/>
          <a:p>
            <a:r>
              <a:rPr lang="en-US" sz="800">
                <a:solidFill>
                  <a:schemeClr val="bg1"/>
                </a:solidFill>
              </a:rPr>
              <a:t>References:</a:t>
            </a:r>
          </a:p>
          <a:p>
            <a:pPr marL="171450" indent="-171450">
              <a:buFont typeface="Arial" panose="020B0604020202020204" pitchFamily="34" charset="0"/>
              <a:buChar char="•"/>
            </a:pPr>
            <a:r>
              <a:rPr lang="en-US" sz="800">
                <a:solidFill>
                  <a:schemeClr val="bg1"/>
                </a:solidFill>
              </a:rPr>
              <a:t>AR 600-8-11 (Reassignment)</a:t>
            </a:r>
          </a:p>
          <a:p>
            <a:pPr marL="171450" indent="-171450">
              <a:buFont typeface="Arial" panose="020B0604020202020204" pitchFamily="34" charset="0"/>
              <a:buChar char="•"/>
            </a:pPr>
            <a:r>
              <a:rPr lang="en-US" sz="800">
                <a:solidFill>
                  <a:schemeClr val="bg1"/>
                </a:solidFill>
              </a:rPr>
              <a:t>AR 614-30 (Overseas Service)</a:t>
            </a:r>
          </a:p>
          <a:p>
            <a:pPr marL="171450" indent="-171450">
              <a:buFont typeface="Arial" panose="020B0604020202020204" pitchFamily="34" charset="0"/>
              <a:buChar char="•"/>
            </a:pPr>
            <a:r>
              <a:rPr lang="en-US" sz="800">
                <a:solidFill>
                  <a:schemeClr val="bg1"/>
                </a:solidFill>
              </a:rPr>
              <a:t>AR 55-46 (Travel Overseas)</a:t>
            </a:r>
          </a:p>
        </p:txBody>
      </p:sp>
    </p:spTree>
    <p:extLst>
      <p:ext uri="{BB962C8B-B14F-4D97-AF65-F5344CB8AC3E}">
        <p14:creationId xmlns:p14="http://schemas.microsoft.com/office/powerpoint/2010/main" val="2129328503"/>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831" y="1101961"/>
            <a:ext cx="8504086" cy="5521864"/>
          </a:xfrm>
        </p:spPr>
        <p:txBody>
          <a:bodyPr>
            <a:noAutofit/>
          </a:bodyPr>
          <a:lstStyle/>
          <a:p>
            <a:r>
              <a:rPr lang="en-US" sz="2000" b="0"/>
              <a:t>AR 608-75 (Exceptional Family Member Program) requires that Soldiers enroll all DEERS authorized dependents who have special medical or educational needs into the Exceptional Family Member Program (EFMP). The EFMP is intended to assist the military in ensuring services are available for Family members when a Soldier is transferred to a new duty station.</a:t>
            </a:r>
          </a:p>
          <a:p>
            <a:r>
              <a:rPr lang="en-US" sz="2000" b="0"/>
              <a:t>The Army wants to ensure Soldiers are assigned to locations where Family members with special needs can receive necessary care. In many locations overseas, the Army also considers the availability of host nation health care in the decision. Family member travel may be denied when a Soldier has a Family member with special needs and the services to meet those needs are unavailable at the overseas location.</a:t>
            </a:r>
          </a:p>
          <a:p>
            <a:r>
              <a:rPr lang="en-US" sz="2000" b="0"/>
              <a:t>Soldiers enrolled in the program are responsible for updating EFMP enrollment information every 3 years, or upon changes in their dependent’s needed services, whichever occurs first.  </a:t>
            </a:r>
          </a:p>
          <a:p>
            <a:r>
              <a:rPr lang="en-US" sz="2000" b="0"/>
              <a:t>EFMP does not expire; failure to update enrollment every 3 years results in a delinquent status notification to the command,                which will interfere with release of PCS orders.</a:t>
            </a:r>
            <a:endParaRPr lang="en-US" sz="2000" b="0">
              <a:latin typeface="+mn-lt"/>
            </a:endParaRPr>
          </a:p>
        </p:txBody>
      </p:sp>
      <p:sp>
        <p:nvSpPr>
          <p:cNvPr id="5" name="Text Placeholder 4"/>
          <p:cNvSpPr>
            <a:spLocks noGrp="1"/>
          </p:cNvSpPr>
          <p:nvPr>
            <p:ph type="body" sz="quarter" idx="15"/>
          </p:nvPr>
        </p:nvSpPr>
        <p:spPr>
          <a:xfrm>
            <a:off x="700965" y="591864"/>
            <a:ext cx="7470627" cy="369332"/>
          </a:xfrm>
        </p:spPr>
        <p:txBody>
          <a:bodyPr/>
          <a:lstStyle/>
          <a:p>
            <a:r>
              <a:rPr lang="en-US"/>
              <a:t>Exceptional Family Member Program</a:t>
            </a:r>
          </a:p>
        </p:txBody>
      </p:sp>
      <p:sp>
        <p:nvSpPr>
          <p:cNvPr id="7" name="Title 1"/>
          <p:cNvSpPr>
            <a:spLocks noGrp="1"/>
          </p:cNvSpPr>
          <p:nvPr>
            <p:ph type="title"/>
          </p:nvPr>
        </p:nvSpPr>
        <p:spPr>
          <a:xfrm>
            <a:off x="700966" y="100584"/>
            <a:ext cx="7772400" cy="480131"/>
          </a:xfrm>
        </p:spPr>
        <p:txBody>
          <a:bodyPr/>
          <a:lstStyle/>
          <a:p>
            <a:r>
              <a:rPr lang="en-US"/>
              <a:t>Reassignment Briefing</a:t>
            </a:r>
          </a:p>
        </p:txBody>
      </p:sp>
      <p:sp>
        <p:nvSpPr>
          <p:cNvPr id="2" name="Rectangle 1"/>
          <p:cNvSpPr/>
          <p:nvPr/>
        </p:nvSpPr>
        <p:spPr>
          <a:xfrm>
            <a:off x="6476607" y="139662"/>
            <a:ext cx="2645091" cy="338554"/>
          </a:xfrm>
          <a:prstGeom prst="rect">
            <a:avLst/>
          </a:prstGeom>
        </p:spPr>
        <p:txBody>
          <a:bodyPr wrap="square">
            <a:spAutoFit/>
          </a:bodyPr>
          <a:lstStyle/>
          <a:p>
            <a:r>
              <a:rPr lang="en-US" sz="800">
                <a:solidFill>
                  <a:schemeClr val="bg1"/>
                </a:solidFill>
              </a:rPr>
              <a:t>References:</a:t>
            </a:r>
          </a:p>
          <a:p>
            <a:pPr marL="171450" indent="-171450">
              <a:buFont typeface="Arial" panose="020B0604020202020204" pitchFamily="34" charset="0"/>
              <a:buChar char="•"/>
            </a:pPr>
            <a:r>
              <a:rPr lang="en-US" sz="800">
                <a:solidFill>
                  <a:schemeClr val="bg1"/>
                </a:solidFill>
              </a:rPr>
              <a:t>AR 608-75 (Exceptional Family member Program)</a:t>
            </a:r>
          </a:p>
        </p:txBody>
      </p:sp>
    </p:spTree>
    <p:extLst>
      <p:ext uri="{BB962C8B-B14F-4D97-AF65-F5344CB8AC3E}">
        <p14:creationId xmlns:p14="http://schemas.microsoft.com/office/powerpoint/2010/main" val="3720625361"/>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831" y="1135414"/>
            <a:ext cx="8324401" cy="5466108"/>
          </a:xfrm>
        </p:spPr>
        <p:txBody>
          <a:bodyPr>
            <a:noAutofit/>
          </a:bodyPr>
          <a:lstStyle/>
          <a:p>
            <a:r>
              <a:rPr lang="en-US" sz="2000" b="0"/>
              <a:t>Process of Exceptional Family Member Screening</a:t>
            </a:r>
          </a:p>
          <a:p>
            <a:pPr lvl="1"/>
            <a:r>
              <a:rPr lang="en-US" sz="2000" b="0"/>
              <a:t>Soldiers who are already enrolled in the EFMP have their assignments screened for EFMP support as part of the initial HRC assignment process. Additionally, all Soldiers on assignment to OCONUS, to include Alaska and Hawaii, who elect an accompanied tour (with dependents) are required to have every authorized dependent who is going overseas complete EFMP overseas screening.</a:t>
            </a:r>
          </a:p>
          <a:p>
            <a:pPr lvl="1"/>
            <a:r>
              <a:rPr lang="en-US" sz="2000" b="0"/>
              <a:t>Make an appointment through the RAHC Appointment line for an overseas screening for all Family members traveling with the sponsor. Children 72 months and under must be present for the overseas appointment. Items to bring to the appointment include:  </a:t>
            </a:r>
          </a:p>
          <a:p>
            <a:pPr marL="568325" lvl="2" indent="0">
              <a:buNone/>
            </a:pPr>
            <a:r>
              <a:rPr lang="en-US" sz="1800" b="0"/>
              <a:t>❑ DA Form 5888 (Family Member Deployment Screening Sheet) with section 1-8 completed and signed by the reassignments processing center</a:t>
            </a:r>
          </a:p>
          <a:p>
            <a:pPr marL="568325" lvl="2" indent="0">
              <a:buNone/>
            </a:pPr>
            <a:r>
              <a:rPr lang="en-US" sz="1800" b="0"/>
              <a:t>❑ DA Form 7246 (EFMP Screening Questionnaire)</a:t>
            </a:r>
          </a:p>
          <a:p>
            <a:pPr marL="568325" lvl="2" indent="0">
              <a:buNone/>
            </a:pPr>
            <a:r>
              <a:rPr lang="en-US" sz="1800" b="0"/>
              <a:t>❑ Military Dependent ID Card</a:t>
            </a:r>
          </a:p>
          <a:p>
            <a:pPr marL="568325" lvl="2" indent="0">
              <a:buNone/>
            </a:pPr>
            <a:r>
              <a:rPr lang="en-US" sz="1800" b="0"/>
              <a:t>❑ Shot Records</a:t>
            </a:r>
          </a:p>
          <a:p>
            <a:pPr marL="568325" lvl="2" indent="0">
              <a:buNone/>
            </a:pPr>
            <a:r>
              <a:rPr lang="en-US" sz="1800" b="0"/>
              <a:t>❑ Copy of medical physicals (within one year)</a:t>
            </a:r>
            <a:endParaRPr lang="en-US" sz="1800"/>
          </a:p>
        </p:txBody>
      </p:sp>
      <p:sp>
        <p:nvSpPr>
          <p:cNvPr id="5" name="Text Placeholder 4"/>
          <p:cNvSpPr>
            <a:spLocks noGrp="1"/>
          </p:cNvSpPr>
          <p:nvPr>
            <p:ph type="body" sz="quarter" idx="15"/>
          </p:nvPr>
        </p:nvSpPr>
        <p:spPr>
          <a:xfrm>
            <a:off x="700965" y="591864"/>
            <a:ext cx="7470627" cy="369332"/>
          </a:xfrm>
        </p:spPr>
        <p:txBody>
          <a:bodyPr/>
          <a:lstStyle/>
          <a:p>
            <a:r>
              <a:rPr lang="en-US"/>
              <a:t>Exceptional Family Member Program</a:t>
            </a:r>
          </a:p>
        </p:txBody>
      </p:sp>
      <p:sp>
        <p:nvSpPr>
          <p:cNvPr id="7" name="Title 1"/>
          <p:cNvSpPr>
            <a:spLocks noGrp="1"/>
          </p:cNvSpPr>
          <p:nvPr>
            <p:ph type="title"/>
          </p:nvPr>
        </p:nvSpPr>
        <p:spPr>
          <a:xfrm>
            <a:off x="700966" y="100584"/>
            <a:ext cx="7772400" cy="480131"/>
          </a:xfrm>
        </p:spPr>
        <p:txBody>
          <a:bodyPr/>
          <a:lstStyle/>
          <a:p>
            <a:r>
              <a:rPr lang="en-US"/>
              <a:t>Reassignment Briefing</a:t>
            </a:r>
          </a:p>
        </p:txBody>
      </p:sp>
      <p:sp>
        <p:nvSpPr>
          <p:cNvPr id="6" name="Rectangle 5"/>
          <p:cNvSpPr/>
          <p:nvPr/>
        </p:nvSpPr>
        <p:spPr>
          <a:xfrm>
            <a:off x="6476607" y="139662"/>
            <a:ext cx="2645091" cy="338554"/>
          </a:xfrm>
          <a:prstGeom prst="rect">
            <a:avLst/>
          </a:prstGeom>
        </p:spPr>
        <p:txBody>
          <a:bodyPr wrap="square">
            <a:spAutoFit/>
          </a:bodyPr>
          <a:lstStyle/>
          <a:p>
            <a:r>
              <a:rPr lang="en-US" sz="800">
                <a:solidFill>
                  <a:schemeClr val="bg1"/>
                </a:solidFill>
              </a:rPr>
              <a:t>References:</a:t>
            </a:r>
          </a:p>
          <a:p>
            <a:pPr marL="171450" indent="-171450">
              <a:buFont typeface="Arial" panose="020B0604020202020204" pitchFamily="34" charset="0"/>
              <a:buChar char="•"/>
            </a:pPr>
            <a:r>
              <a:rPr lang="en-US" sz="800">
                <a:solidFill>
                  <a:schemeClr val="bg1"/>
                </a:solidFill>
              </a:rPr>
              <a:t>AR 608-75 (Exceptional Family member Program)</a:t>
            </a:r>
          </a:p>
        </p:txBody>
      </p:sp>
    </p:spTree>
    <p:extLst>
      <p:ext uri="{BB962C8B-B14F-4D97-AF65-F5344CB8AC3E}">
        <p14:creationId xmlns:p14="http://schemas.microsoft.com/office/powerpoint/2010/main" val="245949161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966" y="100584"/>
            <a:ext cx="7772400" cy="480131"/>
          </a:xfrm>
        </p:spPr>
        <p:txBody>
          <a:bodyPr/>
          <a:lstStyle/>
          <a:p>
            <a:r>
              <a:rPr lang="en-US"/>
              <a:t>Reassignment Briefing</a:t>
            </a:r>
          </a:p>
        </p:txBody>
      </p:sp>
      <p:pic>
        <p:nvPicPr>
          <p:cNvPr id="158" name="Picture 1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184" y="1011857"/>
            <a:ext cx="8522208" cy="1829843"/>
          </a:xfrm>
          <a:prstGeom prst="rect">
            <a:avLst/>
          </a:prstGeom>
        </p:spPr>
      </p:pic>
      <p:sp>
        <p:nvSpPr>
          <p:cNvPr id="80" name="object 75"/>
          <p:cNvSpPr txBox="1"/>
          <p:nvPr/>
        </p:nvSpPr>
        <p:spPr>
          <a:xfrm>
            <a:off x="414528" y="2568790"/>
            <a:ext cx="8436864" cy="3207929"/>
          </a:xfrm>
          <a:prstGeom prst="rect">
            <a:avLst/>
          </a:prstGeom>
        </p:spPr>
        <p:txBody>
          <a:bodyPr vert="horz" wrap="square" lIns="0" tIns="12065" rIns="0" bIns="0" rtlCol="0">
            <a:spAutoFit/>
          </a:bodyPr>
          <a:lstStyle/>
          <a:p>
            <a:pPr marL="12700" marR="102870" indent="687070">
              <a:lnSpc>
                <a:spcPct val="100000"/>
              </a:lnSpc>
              <a:spcBef>
                <a:spcPts val="95"/>
              </a:spcBef>
              <a:tabLst>
                <a:tab pos="1859280" algn="l"/>
                <a:tab pos="2212975" algn="l"/>
                <a:tab pos="6419215" algn="l"/>
                <a:tab pos="6447790" algn="l"/>
              </a:tabLst>
            </a:pPr>
            <a:r>
              <a:rPr sz="1860" spc="-5">
                <a:solidFill>
                  <a:srgbClr val="231F20"/>
                </a:solidFill>
                <a:latin typeface="+mj-lt"/>
                <a:cs typeface="Tahoma"/>
              </a:rPr>
              <a:t>Congratulations on </a:t>
            </a:r>
            <a:r>
              <a:rPr lang="en-US" sz="1860" spc="-5">
                <a:solidFill>
                  <a:srgbClr val="231F20"/>
                </a:solidFill>
                <a:latin typeface="+mj-lt"/>
                <a:cs typeface="Tahoma"/>
              </a:rPr>
              <a:t>your selection for reassignment!</a:t>
            </a:r>
            <a:r>
              <a:rPr lang="en-US" sz="1860" spc="-10">
                <a:solidFill>
                  <a:srgbClr val="231F20"/>
                </a:solidFill>
                <a:latin typeface="+mj-lt"/>
                <a:cs typeface="Tahoma"/>
              </a:rPr>
              <a:t> </a:t>
            </a:r>
            <a:r>
              <a:rPr lang="en-US" sz="1860" spc="-10">
                <a:solidFill>
                  <a:srgbClr val="231F20"/>
                </a:solidFill>
                <a:cs typeface="Tahoma"/>
              </a:rPr>
              <a:t>This briefing is pro</a:t>
            </a:r>
            <a:r>
              <a:rPr lang="en-US" sz="1860" spc="-5">
                <a:solidFill>
                  <a:srgbClr val="231F20"/>
                </a:solidFill>
                <a:cs typeface="Tahoma"/>
              </a:rPr>
              <a:t>vided to </a:t>
            </a:r>
            <a:r>
              <a:rPr lang="en-US" sz="1860" spc="-10">
                <a:solidFill>
                  <a:srgbClr val="231F20"/>
                </a:solidFill>
                <a:cs typeface="Tahoma"/>
              </a:rPr>
              <a:t>fulfill the reassignment</a:t>
            </a:r>
            <a:r>
              <a:rPr lang="en-US" sz="1860" spc="-5">
                <a:solidFill>
                  <a:srgbClr val="231F20"/>
                </a:solidFill>
                <a:cs typeface="Tahoma"/>
              </a:rPr>
              <a:t> briefing </a:t>
            </a:r>
            <a:r>
              <a:rPr lang="en-US" sz="1860" spc="-10">
                <a:solidFill>
                  <a:srgbClr val="231F20"/>
                </a:solidFill>
                <a:cs typeface="Tahoma"/>
              </a:rPr>
              <a:t>requirements </a:t>
            </a:r>
            <a:r>
              <a:rPr lang="en-US" sz="1860" spc="-5">
                <a:solidFill>
                  <a:srgbClr val="231F20"/>
                </a:solidFill>
                <a:cs typeface="Tahoma"/>
              </a:rPr>
              <a:t>of</a:t>
            </a:r>
            <a:r>
              <a:rPr lang="en-US" sz="1860" spc="15">
                <a:solidFill>
                  <a:srgbClr val="231F20"/>
                </a:solidFill>
                <a:cs typeface="Tahoma"/>
              </a:rPr>
              <a:t> </a:t>
            </a:r>
            <a:r>
              <a:rPr lang="en-US" sz="1860" spc="-5">
                <a:solidFill>
                  <a:srgbClr val="231F20"/>
                </a:solidFill>
                <a:cs typeface="Tahoma"/>
              </a:rPr>
              <a:t>AR</a:t>
            </a:r>
            <a:r>
              <a:rPr lang="en-US" sz="1860" spc="15">
                <a:solidFill>
                  <a:srgbClr val="231F20"/>
                </a:solidFill>
                <a:cs typeface="Tahoma"/>
              </a:rPr>
              <a:t> </a:t>
            </a:r>
            <a:r>
              <a:rPr lang="en-US" sz="1860" spc="-10">
                <a:solidFill>
                  <a:srgbClr val="231F20"/>
                </a:solidFill>
                <a:cs typeface="Tahoma"/>
              </a:rPr>
              <a:t>600-8-11, and will </a:t>
            </a:r>
            <a:r>
              <a:rPr sz="1860" spc="-10">
                <a:solidFill>
                  <a:srgbClr val="231F20"/>
                </a:solidFill>
                <a:latin typeface="+mj-lt"/>
                <a:cs typeface="Tahoma"/>
              </a:rPr>
              <a:t>provide</a:t>
            </a:r>
            <a:r>
              <a:rPr lang="en-US" sz="1860" spc="-10">
                <a:solidFill>
                  <a:srgbClr val="231F20"/>
                </a:solidFill>
                <a:latin typeface="+mj-lt"/>
                <a:cs typeface="Tahoma"/>
              </a:rPr>
              <a:t> Soldiers and Family with guidance and </a:t>
            </a:r>
            <a:r>
              <a:rPr sz="1860" spc="-10">
                <a:solidFill>
                  <a:srgbClr val="231F20"/>
                </a:solidFill>
                <a:latin typeface="+mj-lt"/>
                <a:cs typeface="Tahoma"/>
              </a:rPr>
              <a:t>useful </a:t>
            </a:r>
            <a:r>
              <a:rPr sz="1860" spc="-5">
                <a:solidFill>
                  <a:srgbClr val="231F20"/>
                </a:solidFill>
                <a:latin typeface="+mj-lt"/>
                <a:cs typeface="Tahoma"/>
              </a:rPr>
              <a:t>information to prepare you </a:t>
            </a:r>
            <a:r>
              <a:rPr sz="1860" spc="-10">
                <a:solidFill>
                  <a:srgbClr val="231F20"/>
                </a:solidFill>
                <a:latin typeface="+mj-lt"/>
                <a:cs typeface="Tahoma"/>
              </a:rPr>
              <a:t>for reassignment.</a:t>
            </a:r>
            <a:r>
              <a:rPr lang="en-US" sz="1860" spc="-10">
                <a:solidFill>
                  <a:srgbClr val="231F20"/>
                </a:solidFill>
                <a:latin typeface="+mj-lt"/>
                <a:cs typeface="Tahoma"/>
              </a:rPr>
              <a:t>  </a:t>
            </a:r>
          </a:p>
          <a:p>
            <a:pPr marL="12700" marR="102870" indent="687070">
              <a:lnSpc>
                <a:spcPct val="100000"/>
              </a:lnSpc>
              <a:spcBef>
                <a:spcPts val="95"/>
              </a:spcBef>
              <a:tabLst>
                <a:tab pos="1859280" algn="l"/>
                <a:tab pos="2212975" algn="l"/>
                <a:tab pos="6419215" algn="l"/>
                <a:tab pos="6447790" algn="l"/>
              </a:tabLst>
            </a:pPr>
            <a:endParaRPr lang="en-US" sz="600" spc="-5">
              <a:solidFill>
                <a:srgbClr val="231F20"/>
              </a:solidFill>
              <a:latin typeface="+mj-lt"/>
              <a:cs typeface="Tahoma"/>
            </a:endParaRPr>
          </a:p>
          <a:p>
            <a:pPr marL="12700" marR="102870" indent="687070">
              <a:lnSpc>
                <a:spcPct val="100000"/>
              </a:lnSpc>
              <a:spcBef>
                <a:spcPts val="95"/>
              </a:spcBef>
              <a:tabLst>
                <a:tab pos="1859280" algn="l"/>
                <a:tab pos="2212975" algn="l"/>
                <a:tab pos="6419215" algn="l"/>
                <a:tab pos="6447790" algn="l"/>
              </a:tabLst>
            </a:pPr>
            <a:r>
              <a:rPr lang="en-US" sz="1860" spc="-10">
                <a:solidFill>
                  <a:srgbClr val="231F20"/>
                </a:solidFill>
                <a:latin typeface="+mj-lt"/>
                <a:cs typeface="Tahoma"/>
              </a:rPr>
              <a:t>Soldiers must provide </a:t>
            </a:r>
            <a:r>
              <a:rPr sz="1860" spc="-5">
                <a:solidFill>
                  <a:srgbClr val="231F20"/>
                </a:solidFill>
                <a:latin typeface="+mj-lt"/>
                <a:cs typeface="Tahoma"/>
              </a:rPr>
              <a:t>all </a:t>
            </a:r>
            <a:r>
              <a:rPr sz="1860" spc="-10">
                <a:solidFill>
                  <a:srgbClr val="231F20"/>
                </a:solidFill>
                <a:latin typeface="+mj-lt"/>
                <a:cs typeface="Tahoma"/>
              </a:rPr>
              <a:t>required </a:t>
            </a:r>
            <a:r>
              <a:rPr sz="1860" spc="-5">
                <a:solidFill>
                  <a:srgbClr val="231F20"/>
                </a:solidFill>
                <a:latin typeface="+mj-lt"/>
                <a:cs typeface="Tahoma"/>
              </a:rPr>
              <a:t>documents for </a:t>
            </a:r>
            <a:r>
              <a:rPr lang="en-US" sz="1860" spc="-5">
                <a:solidFill>
                  <a:srgbClr val="231F20"/>
                </a:solidFill>
                <a:latin typeface="+mj-lt"/>
                <a:cs typeface="Tahoma"/>
              </a:rPr>
              <a:t>the</a:t>
            </a:r>
            <a:r>
              <a:rPr sz="1860" spc="-5">
                <a:solidFill>
                  <a:srgbClr val="231F20"/>
                </a:solidFill>
                <a:latin typeface="+mj-lt"/>
                <a:cs typeface="Tahoma"/>
              </a:rPr>
              <a:t> </a:t>
            </a:r>
            <a:r>
              <a:rPr lang="en-US" sz="1860" spc="-5">
                <a:solidFill>
                  <a:srgbClr val="231F20"/>
                </a:solidFill>
                <a:latin typeface="+mj-lt"/>
                <a:cs typeface="Tahoma"/>
              </a:rPr>
              <a:t>reassignment packet</a:t>
            </a:r>
            <a:r>
              <a:rPr sz="1860" spc="-10">
                <a:solidFill>
                  <a:srgbClr val="231F20"/>
                </a:solidFill>
                <a:latin typeface="+mj-lt"/>
                <a:cs typeface="Tahoma"/>
              </a:rPr>
              <a:t> to </a:t>
            </a:r>
            <a:r>
              <a:rPr lang="en-US" sz="1860" spc="-10">
                <a:solidFill>
                  <a:srgbClr val="231F20"/>
                </a:solidFill>
                <a:latin typeface="+mj-lt"/>
                <a:cs typeface="Tahoma"/>
              </a:rPr>
              <a:t>the</a:t>
            </a:r>
            <a:r>
              <a:rPr sz="1860" spc="-10">
                <a:solidFill>
                  <a:srgbClr val="231F20"/>
                </a:solidFill>
                <a:latin typeface="+mj-lt"/>
                <a:cs typeface="Tahoma"/>
              </a:rPr>
              <a:t> servicing S1</a:t>
            </a:r>
            <a:r>
              <a:rPr lang="en-US" sz="1860" spc="-10">
                <a:solidFill>
                  <a:srgbClr val="231F20"/>
                </a:solidFill>
                <a:latin typeface="+mj-lt"/>
                <a:cs typeface="Tahoma"/>
              </a:rPr>
              <a:t>, who </a:t>
            </a:r>
            <a:r>
              <a:rPr sz="1860" spc="-10">
                <a:solidFill>
                  <a:srgbClr val="231F20"/>
                </a:solidFill>
                <a:latin typeface="+mj-lt"/>
                <a:cs typeface="Tahoma"/>
              </a:rPr>
              <a:t>will review the </a:t>
            </a:r>
            <a:r>
              <a:rPr sz="1860" spc="-5">
                <a:solidFill>
                  <a:srgbClr val="231F20"/>
                </a:solidFill>
                <a:latin typeface="+mj-lt"/>
                <a:cs typeface="Tahoma"/>
              </a:rPr>
              <a:t>packet for </a:t>
            </a:r>
            <a:r>
              <a:rPr sz="1860" spc="-10">
                <a:solidFill>
                  <a:srgbClr val="231F20"/>
                </a:solidFill>
                <a:latin typeface="+mj-lt"/>
                <a:cs typeface="Tahoma"/>
              </a:rPr>
              <a:t>completion </a:t>
            </a:r>
            <a:r>
              <a:rPr sz="1860" spc="-5">
                <a:solidFill>
                  <a:srgbClr val="231F20"/>
                </a:solidFill>
                <a:latin typeface="+mj-lt"/>
                <a:cs typeface="Tahoma"/>
              </a:rPr>
              <a:t>and </a:t>
            </a:r>
            <a:r>
              <a:rPr lang="en-US" sz="1860" spc="-5">
                <a:solidFill>
                  <a:srgbClr val="231F20"/>
                </a:solidFill>
                <a:latin typeface="+mj-lt"/>
                <a:cs typeface="Tahoma"/>
              </a:rPr>
              <a:t>submit it to the</a:t>
            </a:r>
            <a:r>
              <a:rPr sz="1860" spc="-5">
                <a:solidFill>
                  <a:srgbClr val="231F20"/>
                </a:solidFill>
                <a:latin typeface="+mj-lt"/>
                <a:cs typeface="Tahoma"/>
              </a:rPr>
              <a:t> Reassignments Processing</a:t>
            </a:r>
            <a:r>
              <a:rPr lang="en-US" sz="1860" spc="-5">
                <a:solidFill>
                  <a:srgbClr val="231F20"/>
                </a:solidFill>
                <a:latin typeface="+mj-lt"/>
                <a:cs typeface="Tahoma"/>
              </a:rPr>
              <a:t> </a:t>
            </a:r>
            <a:r>
              <a:rPr sz="1860" spc="-5">
                <a:solidFill>
                  <a:srgbClr val="231F20"/>
                </a:solidFill>
                <a:latin typeface="+mj-lt"/>
                <a:cs typeface="Tahoma"/>
              </a:rPr>
              <a:t>Center for orders processing.</a:t>
            </a:r>
            <a:endParaRPr lang="en-US" sz="1860" spc="-5">
              <a:solidFill>
                <a:srgbClr val="231F20"/>
              </a:solidFill>
              <a:latin typeface="+mj-lt"/>
              <a:cs typeface="Tahoma"/>
            </a:endParaRPr>
          </a:p>
          <a:p>
            <a:pPr marL="12700" marR="5080" indent="687070">
              <a:spcBef>
                <a:spcPts val="5"/>
              </a:spcBef>
            </a:pPr>
            <a:r>
              <a:rPr lang="en-US" sz="600" spc="-10">
                <a:solidFill>
                  <a:srgbClr val="231F20"/>
                </a:solidFill>
                <a:cs typeface="Tahoma"/>
              </a:rPr>
              <a:t> </a:t>
            </a:r>
          </a:p>
          <a:p>
            <a:pPr marL="12700" marR="5080" indent="687070">
              <a:spcBef>
                <a:spcPts val="5"/>
              </a:spcBef>
            </a:pPr>
            <a:r>
              <a:rPr lang="en-US" sz="1860" spc="-5">
                <a:solidFill>
                  <a:srgbClr val="231F20"/>
                </a:solidFill>
                <a:latin typeface="+mj-lt"/>
                <a:cs typeface="Tahoma"/>
              </a:rPr>
              <a:t>Soldiers are strongly advised not to take any irreversible action prior to receiving Permanent Change of Station (PCS) orders.</a:t>
            </a:r>
          </a:p>
          <a:p>
            <a:pPr marL="12700" marR="5080" indent="687070">
              <a:spcBef>
                <a:spcPts val="5"/>
              </a:spcBef>
            </a:pPr>
            <a:endParaRPr lang="en-US" sz="600" spc="-5">
              <a:solidFill>
                <a:srgbClr val="231F20"/>
              </a:solidFill>
              <a:latin typeface="+mj-lt"/>
              <a:cs typeface="Tahoma"/>
            </a:endParaRPr>
          </a:p>
          <a:p>
            <a:pPr marL="12700" marR="5080" indent="687070">
              <a:spcBef>
                <a:spcPts val="5"/>
              </a:spcBef>
            </a:pPr>
            <a:r>
              <a:rPr lang="en-US" sz="1860" spc="-10">
                <a:solidFill>
                  <a:srgbClr val="231F20"/>
                </a:solidFill>
                <a:cs typeface="Tahoma"/>
              </a:rPr>
              <a:t>Regulatory sources are listed in the notes pages of each slide.</a:t>
            </a:r>
            <a:endParaRPr sz="1860">
              <a:latin typeface="+mj-lt"/>
              <a:cs typeface="Tahoma"/>
            </a:endParaRPr>
          </a:p>
        </p:txBody>
      </p:sp>
      <p:sp>
        <p:nvSpPr>
          <p:cNvPr id="81" name="object 76"/>
          <p:cNvSpPr/>
          <p:nvPr/>
        </p:nvSpPr>
        <p:spPr>
          <a:xfrm>
            <a:off x="329184" y="1011857"/>
            <a:ext cx="8522208" cy="4876879"/>
          </a:xfrm>
          <a:custGeom>
            <a:avLst/>
            <a:gdLst/>
            <a:ahLst/>
            <a:cxnLst/>
            <a:rect l="l" t="t" r="r" b="b"/>
            <a:pathLst>
              <a:path w="8248015" h="4589145">
                <a:moveTo>
                  <a:pt x="0" y="4588764"/>
                </a:moveTo>
                <a:lnTo>
                  <a:pt x="0" y="0"/>
                </a:lnTo>
                <a:lnTo>
                  <a:pt x="8247888" y="0"/>
                </a:lnTo>
                <a:lnTo>
                  <a:pt x="8247888" y="4588764"/>
                </a:lnTo>
                <a:lnTo>
                  <a:pt x="0" y="4588764"/>
                </a:lnTo>
                <a:close/>
              </a:path>
            </a:pathLst>
          </a:custGeom>
          <a:ln w="38100">
            <a:solidFill>
              <a:srgbClr val="00383C"/>
            </a:solidFill>
          </a:ln>
        </p:spPr>
        <p:txBody>
          <a:bodyPr wrap="square" lIns="0" tIns="0" rIns="0" bIns="0" rtlCol="0"/>
          <a:lstStyle/>
          <a:p>
            <a:endParaRPr/>
          </a:p>
        </p:txBody>
      </p:sp>
      <p:sp>
        <p:nvSpPr>
          <p:cNvPr id="162" name="Text Placeholder 4"/>
          <p:cNvSpPr>
            <a:spLocks noGrp="1"/>
          </p:cNvSpPr>
          <p:nvPr>
            <p:ph type="body" sz="quarter" idx="15"/>
          </p:nvPr>
        </p:nvSpPr>
        <p:spPr>
          <a:xfrm>
            <a:off x="700965" y="582811"/>
            <a:ext cx="7470627" cy="369332"/>
          </a:xfrm>
        </p:spPr>
        <p:txBody>
          <a:bodyPr/>
          <a:lstStyle/>
          <a:p>
            <a:r>
              <a:rPr lang="en-US"/>
              <a:t>Welcome</a:t>
            </a:r>
          </a:p>
        </p:txBody>
      </p:sp>
    </p:spTree>
    <p:extLst>
      <p:ext uri="{BB962C8B-B14F-4D97-AF65-F5344CB8AC3E}">
        <p14:creationId xmlns:p14="http://schemas.microsoft.com/office/powerpoint/2010/main" val="2520001757"/>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831" y="1071267"/>
            <a:ext cx="8324401" cy="5162265"/>
          </a:xfrm>
        </p:spPr>
        <p:txBody>
          <a:bodyPr>
            <a:noAutofit/>
          </a:bodyPr>
          <a:lstStyle/>
          <a:p>
            <a:r>
              <a:rPr lang="en-US" sz="1700" b="0"/>
              <a:t>Additional documents needed for appointment, if applicable</a:t>
            </a:r>
          </a:p>
          <a:p>
            <a:pPr>
              <a:buFont typeface="Arial" panose="020B0604020202020204" pitchFamily="34" charset="0"/>
              <a:buChar char="•"/>
            </a:pPr>
            <a:r>
              <a:rPr lang="en-US" sz="1700" b="0"/>
              <a:t>If a Family member has a medical/mental health condition that warrants them being seen by a specialist or by their primary care provider more that once a year, a DD Form 2792 (Family Member Medical Summary) completed by their provider to address their medical conditions.</a:t>
            </a:r>
          </a:p>
          <a:p>
            <a:pPr>
              <a:buFont typeface="Arial" panose="020B0604020202020204" pitchFamily="34" charset="0"/>
              <a:buChar char="•"/>
            </a:pPr>
            <a:r>
              <a:rPr lang="en-US" sz="1700" b="0"/>
              <a:t>If a Family member has an Individualized Education Plan (IEP) or 504 Plan in school, a DD Form 2792-1 (Special Education/Early Intervention Summary), completed by the school with a copy of the most recent IEP or 504 plan.</a:t>
            </a:r>
          </a:p>
          <a:p>
            <a:pPr>
              <a:buFont typeface="Arial" panose="020B0604020202020204" pitchFamily="34" charset="0"/>
              <a:buChar char="•"/>
            </a:pPr>
            <a:r>
              <a:rPr lang="en-US" sz="1700" b="0"/>
              <a:t>If an infant receives services through an Early Childhood Intervention (ECI) program, a DD Form 2792-1, completed by ECI, along with a copy of their evaluation/IFSP (individualized Family service plan). </a:t>
            </a:r>
          </a:p>
          <a:p>
            <a:r>
              <a:rPr lang="en-US" sz="1700" b="0"/>
              <a:t>EFMP approval at the gaining installation can take more than 30 days after Family screening.</a:t>
            </a:r>
          </a:p>
          <a:p>
            <a:r>
              <a:rPr lang="en-US" sz="1700" b="0"/>
              <a:t>DA Form 7415 (Exceptional Family Member Program (EFMP) Querying Sheet)</a:t>
            </a:r>
          </a:p>
          <a:p>
            <a:r>
              <a:rPr lang="en-US" sz="1700" b="0"/>
              <a:t>Families in Remote Areas (Not Near MTF) in U.S. </a:t>
            </a:r>
          </a:p>
          <a:p>
            <a:pPr lvl="1">
              <a:spcBef>
                <a:spcPts val="0"/>
              </a:spcBef>
            </a:pPr>
            <a:r>
              <a:rPr lang="en-US" sz="1700"/>
              <a:t>Families in remote areas, far from an Army Military Treatment Facility (MTF), should refer to the AMEDD EFMP website at </a:t>
            </a:r>
            <a:r>
              <a:rPr lang="en-US" sz="1700">
                <a:hlinkClick r:id="rId3"/>
              </a:rPr>
              <a:t>https://efmp.amedd.army.mil/tools/contacts.html</a:t>
            </a:r>
            <a:r>
              <a:rPr lang="en-US" sz="1700"/>
              <a:t> for instructions on who to contact.</a:t>
            </a:r>
            <a:endParaRPr lang="en-US" sz="1700" b="0"/>
          </a:p>
        </p:txBody>
      </p:sp>
      <p:sp>
        <p:nvSpPr>
          <p:cNvPr id="5" name="Text Placeholder 4"/>
          <p:cNvSpPr>
            <a:spLocks noGrp="1"/>
          </p:cNvSpPr>
          <p:nvPr>
            <p:ph type="body" sz="quarter" idx="15"/>
          </p:nvPr>
        </p:nvSpPr>
        <p:spPr>
          <a:xfrm>
            <a:off x="700965" y="591864"/>
            <a:ext cx="7470627" cy="369332"/>
          </a:xfrm>
        </p:spPr>
        <p:txBody>
          <a:bodyPr/>
          <a:lstStyle/>
          <a:p>
            <a:r>
              <a:rPr lang="en-US"/>
              <a:t>Exceptional Family Member Program</a:t>
            </a:r>
          </a:p>
        </p:txBody>
      </p:sp>
      <p:sp>
        <p:nvSpPr>
          <p:cNvPr id="7" name="Title 1"/>
          <p:cNvSpPr>
            <a:spLocks noGrp="1"/>
          </p:cNvSpPr>
          <p:nvPr>
            <p:ph type="title"/>
          </p:nvPr>
        </p:nvSpPr>
        <p:spPr>
          <a:xfrm>
            <a:off x="700966" y="100584"/>
            <a:ext cx="7772400" cy="480131"/>
          </a:xfrm>
        </p:spPr>
        <p:txBody>
          <a:bodyPr/>
          <a:lstStyle/>
          <a:p>
            <a:r>
              <a:rPr lang="en-US"/>
              <a:t>Reassignment Briefing</a:t>
            </a:r>
          </a:p>
        </p:txBody>
      </p:sp>
      <p:sp>
        <p:nvSpPr>
          <p:cNvPr id="6" name="Rectangle 5"/>
          <p:cNvSpPr/>
          <p:nvPr/>
        </p:nvSpPr>
        <p:spPr>
          <a:xfrm>
            <a:off x="6476607" y="139662"/>
            <a:ext cx="2645091" cy="338554"/>
          </a:xfrm>
          <a:prstGeom prst="rect">
            <a:avLst/>
          </a:prstGeom>
        </p:spPr>
        <p:txBody>
          <a:bodyPr wrap="square">
            <a:spAutoFit/>
          </a:bodyPr>
          <a:lstStyle/>
          <a:p>
            <a:r>
              <a:rPr lang="en-US" sz="800">
                <a:solidFill>
                  <a:schemeClr val="bg1"/>
                </a:solidFill>
              </a:rPr>
              <a:t>References:</a:t>
            </a:r>
          </a:p>
          <a:p>
            <a:pPr marL="171450" indent="-171450">
              <a:buFont typeface="Arial" panose="020B0604020202020204" pitchFamily="34" charset="0"/>
              <a:buChar char="•"/>
            </a:pPr>
            <a:r>
              <a:rPr lang="en-US" sz="800">
                <a:solidFill>
                  <a:schemeClr val="bg1"/>
                </a:solidFill>
              </a:rPr>
              <a:t>AR 608-75 (Exceptional Family member Program)</a:t>
            </a:r>
          </a:p>
        </p:txBody>
      </p:sp>
    </p:spTree>
    <p:extLst>
      <p:ext uri="{BB962C8B-B14F-4D97-AF65-F5344CB8AC3E}">
        <p14:creationId xmlns:p14="http://schemas.microsoft.com/office/powerpoint/2010/main" val="2133957078"/>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836760" y="591864"/>
            <a:ext cx="7470627" cy="774571"/>
          </a:xfrm>
        </p:spPr>
        <p:txBody>
          <a:bodyPr/>
          <a:lstStyle/>
          <a:p>
            <a:r>
              <a:rPr lang="en-US"/>
              <a:t>Exceptional Family Member Program</a:t>
            </a:r>
          </a:p>
          <a:p>
            <a:endParaRPr lang="en-US"/>
          </a:p>
        </p:txBody>
      </p:sp>
      <p:sp>
        <p:nvSpPr>
          <p:cNvPr id="4" name="Title 3"/>
          <p:cNvSpPr>
            <a:spLocks noGrp="1"/>
          </p:cNvSpPr>
          <p:nvPr>
            <p:ph type="title"/>
          </p:nvPr>
        </p:nvSpPr>
        <p:spPr/>
        <p:txBody>
          <a:bodyPr/>
          <a:lstStyle/>
          <a:p>
            <a:r>
              <a:rPr lang="en-US"/>
              <a:t>Reassignment Briefing</a:t>
            </a:r>
          </a:p>
        </p:txBody>
      </p:sp>
      <p:sp>
        <p:nvSpPr>
          <p:cNvPr id="5" name="TextBox 4"/>
          <p:cNvSpPr txBox="1"/>
          <p:nvPr/>
        </p:nvSpPr>
        <p:spPr>
          <a:xfrm>
            <a:off x="141515" y="1240971"/>
            <a:ext cx="8850086" cy="5886740"/>
          </a:xfrm>
          <a:prstGeom prst="rect">
            <a:avLst/>
          </a:prstGeom>
          <a:noFill/>
        </p:spPr>
        <p:txBody>
          <a:bodyPr wrap="square" rtlCol="0">
            <a:spAutoFit/>
          </a:bodyPr>
          <a:lstStyle/>
          <a:p>
            <a:pPr marL="285750" indent="-285750">
              <a:lnSpc>
                <a:spcPct val="90000"/>
              </a:lnSpc>
              <a:spcBef>
                <a:spcPts val="1000"/>
              </a:spcBef>
              <a:buFont typeface="Wingdings" panose="05000000000000000000" pitchFamily="2" charset="2"/>
              <a:buChar char="ü"/>
            </a:pPr>
            <a:r>
              <a:rPr lang="en-US"/>
              <a:t>EFMP &amp; Me</a:t>
            </a:r>
          </a:p>
          <a:p>
            <a:pPr marL="742950" lvl="1" indent="-285750">
              <a:lnSpc>
                <a:spcPct val="90000"/>
              </a:lnSpc>
              <a:spcBef>
                <a:spcPts val="1000"/>
              </a:spcBef>
              <a:buFont typeface="Arial" panose="020B0604020202020204" pitchFamily="34" charset="0"/>
              <a:buChar char="•"/>
            </a:pPr>
            <a:r>
              <a:rPr lang="en-US"/>
              <a:t>An online tool that allows Soldiers to create checklists to ensure all documents are completed and concerns are considered for Family members during a PCS.  Website: </a:t>
            </a:r>
            <a:r>
              <a:rPr lang="en-US">
                <a:hlinkClick r:id="rId3"/>
              </a:rPr>
              <a:t>https://efmpandme.militaryonesource.mil</a:t>
            </a:r>
            <a:r>
              <a:rPr lang="en-US"/>
              <a:t>.</a:t>
            </a:r>
          </a:p>
          <a:p>
            <a:pPr marL="285750" indent="-285750">
              <a:lnSpc>
                <a:spcPct val="90000"/>
              </a:lnSpc>
              <a:spcBef>
                <a:spcPts val="1000"/>
              </a:spcBef>
              <a:buFont typeface="Wingdings" panose="05000000000000000000" pitchFamily="2" charset="2"/>
              <a:buChar char="ü"/>
            </a:pPr>
            <a:r>
              <a:rPr lang="en-US"/>
              <a:t>Military special needs Families with situations requiring extensive PCS move medical support may qualify for special conveyance air transport (air ambulance).  </a:t>
            </a:r>
          </a:p>
          <a:p>
            <a:pPr marL="742950" lvl="1" indent="-285750">
              <a:lnSpc>
                <a:spcPct val="90000"/>
              </a:lnSpc>
              <a:spcBef>
                <a:spcPts val="1000"/>
              </a:spcBef>
              <a:buFont typeface="Arial" panose="020B0604020202020204" pitchFamily="34" charset="0"/>
              <a:buChar char="•"/>
            </a:pPr>
            <a:r>
              <a:rPr lang="en-US"/>
              <a:t>The following are some situations that may qualify:</a:t>
            </a:r>
          </a:p>
          <a:p>
            <a:pPr marL="1198563" lvl="3" indent="-223838">
              <a:lnSpc>
                <a:spcPct val="90000"/>
              </a:lnSpc>
              <a:spcBef>
                <a:spcPts val="1000"/>
              </a:spcBef>
              <a:buFont typeface="Arial" panose="020B0604020202020204" pitchFamily="34" charset="0"/>
              <a:buChar char="–"/>
            </a:pPr>
            <a:r>
              <a:rPr lang="en-US">
                <a:latin typeface="Arial" panose="020B0604020202020204" pitchFamily="34" charset="0"/>
                <a:cs typeface="Arial" panose="020B0604020202020204" pitchFamily="34" charset="0"/>
              </a:rPr>
              <a:t>Ventilator-dependent Family member</a:t>
            </a:r>
          </a:p>
          <a:p>
            <a:pPr marL="1198563" lvl="3" indent="-223838">
              <a:lnSpc>
                <a:spcPct val="90000"/>
              </a:lnSpc>
              <a:spcBef>
                <a:spcPts val="1000"/>
              </a:spcBef>
              <a:buFont typeface="Arial" panose="020B0604020202020204" pitchFamily="34" charset="0"/>
              <a:buChar char="–"/>
            </a:pPr>
            <a:r>
              <a:rPr lang="en-US">
                <a:latin typeface="Arial" panose="020B0604020202020204" pitchFamily="34" charset="0"/>
                <a:cs typeface="Arial" panose="020B0604020202020204" pitchFamily="34" charset="0"/>
              </a:rPr>
              <a:t>Family member must travel with around the clock medical care/support</a:t>
            </a:r>
          </a:p>
          <a:p>
            <a:pPr marL="1198563" lvl="3" indent="-223838">
              <a:lnSpc>
                <a:spcPct val="90000"/>
              </a:lnSpc>
              <a:spcBef>
                <a:spcPts val="1000"/>
              </a:spcBef>
              <a:buFont typeface="Arial" panose="020B0604020202020204" pitchFamily="34" charset="0"/>
              <a:buChar char="–"/>
            </a:pPr>
            <a:r>
              <a:rPr lang="en-US">
                <a:latin typeface="Arial" panose="020B0604020202020204" pitchFamily="34" charset="0"/>
                <a:cs typeface="Arial" panose="020B0604020202020204" pitchFamily="34" charset="0"/>
              </a:rPr>
              <a:t>Family member must travel with special medical equipment/DME </a:t>
            </a:r>
          </a:p>
          <a:p>
            <a:pPr marL="1198563" lvl="3" indent="-223838">
              <a:lnSpc>
                <a:spcPct val="90000"/>
              </a:lnSpc>
              <a:spcBef>
                <a:spcPts val="1000"/>
              </a:spcBef>
              <a:buFont typeface="Arial" panose="020B0604020202020204" pitchFamily="34" charset="0"/>
              <a:buChar char="–"/>
            </a:pPr>
            <a:r>
              <a:rPr lang="en-US">
                <a:latin typeface="Arial" panose="020B0604020202020204" pitchFamily="34" charset="0"/>
                <a:cs typeface="Arial" panose="020B0604020202020204" pitchFamily="34" charset="0"/>
              </a:rPr>
              <a:t>Family member cannot travel via POV or commercial air</a:t>
            </a:r>
          </a:p>
          <a:p>
            <a:pPr marL="1198563" lvl="3" indent="-223838">
              <a:lnSpc>
                <a:spcPct val="90000"/>
              </a:lnSpc>
              <a:spcBef>
                <a:spcPts val="1000"/>
              </a:spcBef>
              <a:buFont typeface="Arial" panose="020B0604020202020204" pitchFamily="34" charset="0"/>
              <a:buChar char="–"/>
            </a:pPr>
            <a:r>
              <a:rPr lang="en-US">
                <a:latin typeface="Arial" panose="020B0604020202020204" pitchFamily="34" charset="0"/>
                <a:cs typeface="Arial" panose="020B0604020202020204" pitchFamily="34" charset="0"/>
              </a:rPr>
              <a:t>Other than economy/coach accommodations are required</a:t>
            </a:r>
          </a:p>
          <a:p>
            <a:pPr marL="285750" indent="-285750">
              <a:lnSpc>
                <a:spcPct val="90000"/>
              </a:lnSpc>
              <a:spcBef>
                <a:spcPts val="1000"/>
              </a:spcBef>
              <a:buFont typeface="Wingdings" panose="05000000000000000000" pitchFamily="2" charset="2"/>
              <a:buChar char="ü"/>
            </a:pPr>
            <a:r>
              <a:rPr lang="en-US"/>
              <a:t>The Office of the Surgeon General (OTSG), EFMP Office, must approve each case before any scheduling or coordination ensues.</a:t>
            </a:r>
          </a:p>
          <a:p>
            <a:pPr marL="285750" indent="-285750">
              <a:lnSpc>
                <a:spcPct val="90000"/>
              </a:lnSpc>
              <a:spcBef>
                <a:spcPts val="1000"/>
              </a:spcBef>
              <a:buFont typeface="Wingdings" panose="05000000000000000000" pitchFamily="2" charset="2"/>
              <a:buChar char="ü"/>
            </a:pPr>
            <a:r>
              <a:rPr lang="en-US"/>
              <a:t>OTSG will provide guidance and order amendment language to the             servicing reassignments processing center at the appropriate time.</a:t>
            </a:r>
          </a:p>
          <a:p>
            <a:pPr marL="1200150" lvl="2" indent="-285750">
              <a:buFont typeface="Wingdings" panose="05000000000000000000" pitchFamily="2" charset="2"/>
              <a:buChar char="Ø"/>
            </a:pPr>
            <a:endParaRPr lang="en-US"/>
          </a:p>
          <a:p>
            <a:pPr lvl="2"/>
            <a:endParaRPr lang="en-US" sz="1600">
              <a:latin typeface="Arial Rounded MT Bold" panose="020F0704030504030204" pitchFamily="34" charset="0"/>
            </a:endParaRPr>
          </a:p>
        </p:txBody>
      </p:sp>
      <p:sp>
        <p:nvSpPr>
          <p:cNvPr id="2" name="Rectangle 1"/>
          <p:cNvSpPr/>
          <p:nvPr/>
        </p:nvSpPr>
        <p:spPr>
          <a:xfrm>
            <a:off x="6435741" y="-4060"/>
            <a:ext cx="2696829" cy="584775"/>
          </a:xfrm>
          <a:prstGeom prst="rect">
            <a:avLst/>
          </a:prstGeom>
        </p:spPr>
        <p:txBody>
          <a:bodyPr wrap="square">
            <a:spAutoFit/>
          </a:bodyPr>
          <a:lstStyle/>
          <a:p>
            <a:r>
              <a:rPr lang="en-US" sz="800">
                <a:solidFill>
                  <a:schemeClr val="bg1"/>
                </a:solidFill>
              </a:rPr>
              <a:t>References:</a:t>
            </a:r>
          </a:p>
          <a:p>
            <a:pPr marL="171450" indent="-171450">
              <a:buFont typeface="Arial" panose="020B0604020202020204" pitchFamily="34" charset="0"/>
              <a:buChar char="•"/>
            </a:pPr>
            <a:r>
              <a:rPr lang="en-US" sz="800">
                <a:solidFill>
                  <a:schemeClr val="bg1"/>
                </a:solidFill>
              </a:rPr>
              <a:t>AR 608-75 (Exceptional Family member Program)</a:t>
            </a:r>
          </a:p>
          <a:p>
            <a:pPr marL="171450" lvl="0" indent="-171450">
              <a:buFont typeface="Arial" panose="020B0604020202020204" pitchFamily="34" charset="0"/>
              <a:buChar char="•"/>
              <a:defRPr/>
            </a:pPr>
            <a:r>
              <a:rPr lang="en-US" sz="800">
                <a:solidFill>
                  <a:schemeClr val="bg1"/>
                </a:solidFill>
              </a:rPr>
              <a:t>https://efmpandme.militaryonesource.mil          (Military One Source, EFMP &amp; Me, Website)</a:t>
            </a:r>
          </a:p>
        </p:txBody>
      </p:sp>
    </p:spTree>
    <p:extLst>
      <p:ext uri="{BB962C8B-B14F-4D97-AF65-F5344CB8AC3E}">
        <p14:creationId xmlns:p14="http://schemas.microsoft.com/office/powerpoint/2010/main" val="1295444938"/>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3855" y="1156043"/>
            <a:ext cx="8735502" cy="5024838"/>
          </a:xfrm>
        </p:spPr>
        <p:txBody>
          <a:bodyPr>
            <a:normAutofit/>
          </a:bodyPr>
          <a:lstStyle/>
          <a:p>
            <a:r>
              <a:rPr lang="en-US" sz="2200" b="0"/>
              <a:t>Soldier brings to Reassignments upon completion of Screening:</a:t>
            </a:r>
          </a:p>
          <a:p>
            <a:pPr lvl="1"/>
            <a:r>
              <a:rPr lang="en-US" sz="2200"/>
              <a:t>DA Form 5888 – EFMP Overseas Medical Screening</a:t>
            </a:r>
          </a:p>
          <a:p>
            <a:pPr lvl="1"/>
            <a:r>
              <a:rPr lang="en-US" sz="2200"/>
              <a:t>DA Form 4787 – Reassignments Processing – Family Member Data</a:t>
            </a:r>
          </a:p>
          <a:p>
            <a:pPr lvl="1"/>
            <a:r>
              <a:rPr lang="en-US" sz="2200"/>
              <a:t>DA Form 5121 – Overseas Tour Election Statement</a:t>
            </a:r>
          </a:p>
          <a:p>
            <a:pPr lvl="1"/>
            <a:r>
              <a:rPr lang="en-US" sz="2200"/>
              <a:t>Sex Offender Declaration (Korea and Japan)</a:t>
            </a:r>
          </a:p>
          <a:p>
            <a:pPr lvl="1"/>
            <a:r>
              <a:rPr lang="en-US" sz="2200"/>
              <a:t>AMIM-HM Form 59 – Korea Command Sponsorship Checklist</a:t>
            </a:r>
          </a:p>
          <a:p>
            <a:pPr lvl="1"/>
            <a:r>
              <a:rPr lang="en-US" sz="2200"/>
              <a:t>Korea Command Sponsorship Family Member Request Statement</a:t>
            </a:r>
          </a:p>
          <a:p>
            <a:r>
              <a:rPr lang="en-US" sz="2200" b="0"/>
              <a:t>Printed out by Reassignments upon receiving CSP:</a:t>
            </a:r>
          </a:p>
          <a:p>
            <a:pPr lvl="1"/>
            <a:r>
              <a:rPr lang="en-US" sz="2200"/>
              <a:t>Copy of ERB/ORB/RFO</a:t>
            </a:r>
          </a:p>
          <a:p>
            <a:pPr lvl="1"/>
            <a:r>
              <a:rPr lang="en-US" sz="2200"/>
              <a:t>EMILPO – Family Member Data Page</a:t>
            </a:r>
          </a:p>
          <a:p>
            <a:pPr lvl="1"/>
            <a:r>
              <a:rPr lang="en-US" sz="2200"/>
              <a:t>EDAS PS Screen, showing losing unit information</a:t>
            </a:r>
          </a:p>
          <a:p>
            <a:endParaRPr lang="en-US"/>
          </a:p>
        </p:txBody>
      </p:sp>
      <p:sp>
        <p:nvSpPr>
          <p:cNvPr id="3" name="Text Placeholder 2"/>
          <p:cNvSpPr>
            <a:spLocks noGrp="1"/>
          </p:cNvSpPr>
          <p:nvPr>
            <p:ph type="body" sz="quarter" idx="15"/>
          </p:nvPr>
        </p:nvSpPr>
        <p:spPr>
          <a:xfrm>
            <a:off x="836760" y="591864"/>
            <a:ext cx="7470627" cy="1179810"/>
          </a:xfrm>
        </p:spPr>
        <p:txBody>
          <a:bodyPr/>
          <a:lstStyle/>
          <a:p>
            <a:r>
              <a:rPr lang="en-US"/>
              <a:t>EFMP COMMAND SPONSORSHIP DOCUMENTS</a:t>
            </a:r>
          </a:p>
          <a:p>
            <a:endParaRPr lang="en-US"/>
          </a:p>
          <a:p>
            <a:endParaRPr lang="en-US"/>
          </a:p>
        </p:txBody>
      </p:sp>
      <p:sp>
        <p:nvSpPr>
          <p:cNvPr id="4" name="Title 3"/>
          <p:cNvSpPr>
            <a:spLocks noGrp="1"/>
          </p:cNvSpPr>
          <p:nvPr>
            <p:ph type="title"/>
          </p:nvPr>
        </p:nvSpPr>
        <p:spPr/>
        <p:txBody>
          <a:bodyPr/>
          <a:lstStyle/>
          <a:p>
            <a:r>
              <a:rPr lang="en-US"/>
              <a:t>Reassignment Briefing</a:t>
            </a:r>
          </a:p>
        </p:txBody>
      </p:sp>
    </p:spTree>
    <p:extLst>
      <p:ext uri="{BB962C8B-B14F-4D97-AF65-F5344CB8AC3E}">
        <p14:creationId xmlns:p14="http://schemas.microsoft.com/office/powerpoint/2010/main" val="3255126215"/>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832" y="1085638"/>
            <a:ext cx="8548690" cy="5225954"/>
          </a:xfrm>
        </p:spPr>
        <p:txBody>
          <a:bodyPr>
            <a:noAutofit/>
          </a:bodyPr>
          <a:lstStyle/>
          <a:p>
            <a:r>
              <a:rPr lang="en-US" sz="1800" b="0"/>
              <a:t>HAAP assignments are available for Soldiers (E4-E8, WO1-O5) selected for a dependent-restricted tour. The HAAP provides advanced notice of follow-on assignment after a dependent-restricted tour.</a:t>
            </a:r>
          </a:p>
          <a:p>
            <a:r>
              <a:rPr lang="en-US" sz="1800" b="0"/>
              <a:t>Participation in the HAAP is optional. Soldiers must complete a HAAP Statement to accept or decline the HAAP assignment. Soldiers who decline participation in the HAAP will be reassigned according to the needs of the Army following their dependent-restricted tour.</a:t>
            </a:r>
          </a:p>
          <a:p>
            <a:r>
              <a:rPr lang="en-US" sz="1800" b="0"/>
              <a:t>Home Base</a:t>
            </a:r>
          </a:p>
          <a:p>
            <a:pPr lvl="1"/>
            <a:r>
              <a:rPr lang="en-US" sz="1800" b="0"/>
              <a:t>Return to the installation where they were stationed. Soldiers cannot relocate Family members at government expense.</a:t>
            </a:r>
          </a:p>
          <a:p>
            <a:r>
              <a:rPr lang="en-US" sz="1800" b="0"/>
              <a:t>Advanced Assignment</a:t>
            </a:r>
          </a:p>
          <a:p>
            <a:pPr lvl="1"/>
            <a:r>
              <a:rPr lang="en-US" sz="1800" b="0"/>
              <a:t>Return to a different installation than they were stationed. Soldiers can only relocate Family members at government expense to the location of the advanced assignment. </a:t>
            </a:r>
          </a:p>
          <a:p>
            <a:r>
              <a:rPr lang="en-US" sz="1800" b="0"/>
              <a:t>The home base or advanced assignment may be changed or canceled due to changing needs of the Army, or because the Soldier declines to participate, voluntarily extends their foreign service tour, or is selected to attend the SGM course.</a:t>
            </a:r>
          </a:p>
          <a:p>
            <a:endParaRPr lang="en-US" sz="2000" b="0"/>
          </a:p>
        </p:txBody>
      </p:sp>
      <p:sp>
        <p:nvSpPr>
          <p:cNvPr id="5" name="Text Placeholder 4"/>
          <p:cNvSpPr>
            <a:spLocks noGrp="1"/>
          </p:cNvSpPr>
          <p:nvPr>
            <p:ph type="body" sz="quarter" idx="15"/>
          </p:nvPr>
        </p:nvSpPr>
        <p:spPr>
          <a:xfrm>
            <a:off x="700965" y="591864"/>
            <a:ext cx="7470627" cy="369332"/>
          </a:xfrm>
        </p:spPr>
        <p:txBody>
          <a:bodyPr/>
          <a:lstStyle/>
          <a:p>
            <a:r>
              <a:rPr lang="en-US"/>
              <a:t>Home Base and Advance Assignment Program (HAAP)</a:t>
            </a:r>
          </a:p>
        </p:txBody>
      </p:sp>
      <p:sp>
        <p:nvSpPr>
          <p:cNvPr id="7" name="Title 1"/>
          <p:cNvSpPr>
            <a:spLocks noGrp="1"/>
          </p:cNvSpPr>
          <p:nvPr>
            <p:ph type="title"/>
          </p:nvPr>
        </p:nvSpPr>
        <p:spPr>
          <a:xfrm>
            <a:off x="700966" y="100584"/>
            <a:ext cx="7772400" cy="480131"/>
          </a:xfrm>
        </p:spPr>
        <p:txBody>
          <a:bodyPr/>
          <a:lstStyle/>
          <a:p>
            <a:r>
              <a:rPr lang="en-US"/>
              <a:t>Reassignment Briefing</a:t>
            </a:r>
          </a:p>
        </p:txBody>
      </p:sp>
      <p:sp>
        <p:nvSpPr>
          <p:cNvPr id="2" name="Rectangle 1"/>
          <p:cNvSpPr/>
          <p:nvPr/>
        </p:nvSpPr>
        <p:spPr>
          <a:xfrm>
            <a:off x="5805582" y="49191"/>
            <a:ext cx="3338418" cy="461665"/>
          </a:xfrm>
          <a:prstGeom prst="rect">
            <a:avLst/>
          </a:prstGeom>
        </p:spPr>
        <p:txBody>
          <a:bodyPr wrap="square">
            <a:spAutoFit/>
          </a:bodyPr>
          <a:lstStyle/>
          <a:p>
            <a:r>
              <a:rPr lang="en-US" sz="800">
                <a:solidFill>
                  <a:schemeClr val="bg1"/>
                </a:solidFill>
              </a:rPr>
              <a:t>References:</a:t>
            </a:r>
          </a:p>
          <a:p>
            <a:pPr marL="171450" indent="-171450">
              <a:buFont typeface="Arial" panose="020B0604020202020204" pitchFamily="34" charset="0"/>
              <a:buChar char="•"/>
            </a:pPr>
            <a:r>
              <a:rPr lang="en-US" sz="800">
                <a:solidFill>
                  <a:schemeClr val="bg1"/>
                </a:solidFill>
              </a:rPr>
              <a:t>AR 614-100 (Officer Assignment Policies, Details, and Transfers)</a:t>
            </a:r>
          </a:p>
          <a:p>
            <a:pPr marL="171450" indent="-171450">
              <a:buFont typeface="Arial" panose="020B0604020202020204" pitchFamily="34" charset="0"/>
              <a:buChar char="•"/>
            </a:pPr>
            <a:r>
              <a:rPr lang="en-US" sz="800">
                <a:solidFill>
                  <a:schemeClr val="bg1"/>
                </a:solidFill>
              </a:rPr>
              <a:t>AR 614-200 (Enlisted Assignments and Utilization Management)</a:t>
            </a:r>
          </a:p>
        </p:txBody>
      </p:sp>
    </p:spTree>
    <p:extLst>
      <p:ext uri="{BB962C8B-B14F-4D97-AF65-F5344CB8AC3E}">
        <p14:creationId xmlns:p14="http://schemas.microsoft.com/office/powerpoint/2010/main" val="1595648055"/>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831" y="956998"/>
            <a:ext cx="8582145" cy="5599919"/>
          </a:xfrm>
        </p:spPr>
        <p:txBody>
          <a:bodyPr>
            <a:noAutofit/>
          </a:bodyPr>
          <a:lstStyle/>
          <a:p>
            <a:pPr>
              <a:lnSpc>
                <a:spcPct val="100000"/>
              </a:lnSpc>
              <a:spcBef>
                <a:spcPts val="0"/>
              </a:spcBef>
            </a:pPr>
            <a:r>
              <a:rPr lang="en-US" sz="1800" b="0">
                <a:latin typeface="+mn-lt"/>
              </a:rPr>
              <a:t>Designated Place Moves</a:t>
            </a:r>
          </a:p>
          <a:p>
            <a:pPr lvl="1">
              <a:lnSpc>
                <a:spcPct val="100000"/>
              </a:lnSpc>
              <a:spcBef>
                <a:spcPts val="600"/>
              </a:spcBef>
            </a:pPr>
            <a:r>
              <a:rPr lang="en-US" sz="1800">
                <a:latin typeface="+mn-lt"/>
              </a:rPr>
              <a:t>Soldiers on assignment to dependent-restricted tours are authorized to move Family members to a designated place, unless participating in the HAAP.</a:t>
            </a:r>
          </a:p>
          <a:p>
            <a:pPr lvl="1">
              <a:lnSpc>
                <a:spcPct val="100000"/>
              </a:lnSpc>
              <a:spcBef>
                <a:spcPts val="600"/>
              </a:spcBef>
            </a:pPr>
            <a:r>
              <a:rPr lang="en-US" sz="1800">
                <a:latin typeface="+mn-lt"/>
              </a:rPr>
              <a:t>Soldiers who elect to serve an unaccompanied tour are authorized to move Family members to a designated place.</a:t>
            </a:r>
          </a:p>
          <a:p>
            <a:pPr lvl="1">
              <a:lnSpc>
                <a:spcPct val="100000"/>
              </a:lnSpc>
              <a:spcBef>
                <a:spcPts val="600"/>
              </a:spcBef>
            </a:pPr>
            <a:r>
              <a:rPr lang="en-US" sz="1800"/>
              <a:t>Family members cannot be moved again at Government expense until subsequent PCS, or if the Soldier serves a consecutive overseas tour.</a:t>
            </a:r>
            <a:endParaRPr lang="en-US" sz="1800">
              <a:latin typeface="+mn-lt"/>
            </a:endParaRPr>
          </a:p>
          <a:p>
            <a:pPr lvl="1">
              <a:lnSpc>
                <a:spcPct val="100000"/>
              </a:lnSpc>
              <a:spcBef>
                <a:spcPts val="600"/>
              </a:spcBef>
            </a:pPr>
            <a:r>
              <a:rPr lang="en-US" sz="1800">
                <a:latin typeface="+mn-lt"/>
              </a:rPr>
              <a:t>Soldiers authorized deferred travel for Family members are not authorized to move Family members to a designated place, unless travel is expected to be delayed by 20 weeks or more (nonconcurrent travel). Family members will then be authorized to travel from the designated place to the new PDS at government expense provided the Family members are command sponsored and the Soldier has at least 12 months remaining in the OCONUS command.</a:t>
            </a:r>
          </a:p>
          <a:p>
            <a:pPr lvl="1">
              <a:lnSpc>
                <a:spcPct val="100000"/>
              </a:lnSpc>
              <a:spcBef>
                <a:spcPts val="600"/>
              </a:spcBef>
            </a:pPr>
            <a:r>
              <a:rPr lang="en-US" sz="1800">
                <a:latin typeface="+mn-lt"/>
              </a:rPr>
              <a:t>The designated place may be:</a:t>
            </a:r>
          </a:p>
          <a:p>
            <a:pPr lvl="2">
              <a:lnSpc>
                <a:spcPct val="100000"/>
              </a:lnSpc>
              <a:spcBef>
                <a:spcPts val="100"/>
              </a:spcBef>
            </a:pPr>
            <a:r>
              <a:rPr lang="en-US" sz="1400">
                <a:latin typeface="+mn-lt"/>
              </a:rPr>
              <a:t>any location in CONUS</a:t>
            </a:r>
          </a:p>
          <a:p>
            <a:pPr lvl="2">
              <a:lnSpc>
                <a:spcPct val="100000"/>
              </a:lnSpc>
              <a:spcBef>
                <a:spcPts val="100"/>
              </a:spcBef>
            </a:pPr>
            <a:r>
              <a:rPr lang="en-US" sz="1400">
                <a:latin typeface="+mn-lt"/>
              </a:rPr>
              <a:t>Alaska, Hawaii, Puerto Rico, or US territory/possession (losing installation commander approval)</a:t>
            </a:r>
          </a:p>
          <a:p>
            <a:pPr lvl="2">
              <a:lnSpc>
                <a:spcPct val="100000"/>
              </a:lnSpc>
              <a:spcBef>
                <a:spcPts val="100"/>
              </a:spcBef>
            </a:pPr>
            <a:r>
              <a:rPr lang="en-US" sz="1400">
                <a:latin typeface="+mn-lt"/>
              </a:rPr>
              <a:t>The follow-on PDS (dependent-restricted and unaccompanied tours only)</a:t>
            </a:r>
          </a:p>
          <a:p>
            <a:pPr lvl="2">
              <a:lnSpc>
                <a:spcPct val="100000"/>
              </a:lnSpc>
              <a:spcBef>
                <a:spcPts val="100"/>
              </a:spcBef>
            </a:pPr>
            <a:r>
              <a:rPr lang="en-US" sz="1400">
                <a:latin typeface="+mn-lt"/>
              </a:rPr>
              <a:t>Any OCONUS location approved by the Secretary of the Army (dependent-                      restricted tours only)</a:t>
            </a:r>
          </a:p>
        </p:txBody>
      </p:sp>
      <p:sp>
        <p:nvSpPr>
          <p:cNvPr id="5" name="Text Placeholder 4"/>
          <p:cNvSpPr>
            <a:spLocks noGrp="1"/>
          </p:cNvSpPr>
          <p:nvPr>
            <p:ph type="body" sz="quarter" idx="15"/>
          </p:nvPr>
        </p:nvSpPr>
        <p:spPr>
          <a:xfrm>
            <a:off x="700965" y="591864"/>
            <a:ext cx="7470627" cy="369332"/>
          </a:xfrm>
        </p:spPr>
        <p:txBody>
          <a:bodyPr/>
          <a:lstStyle/>
          <a:p>
            <a:r>
              <a:rPr lang="en-US"/>
              <a:t>Family Travel</a:t>
            </a:r>
          </a:p>
        </p:txBody>
      </p:sp>
      <p:sp>
        <p:nvSpPr>
          <p:cNvPr id="7" name="Title 1"/>
          <p:cNvSpPr>
            <a:spLocks noGrp="1"/>
          </p:cNvSpPr>
          <p:nvPr>
            <p:ph type="title"/>
          </p:nvPr>
        </p:nvSpPr>
        <p:spPr>
          <a:xfrm>
            <a:off x="700966" y="100584"/>
            <a:ext cx="7772400" cy="480131"/>
          </a:xfrm>
        </p:spPr>
        <p:txBody>
          <a:bodyPr/>
          <a:lstStyle/>
          <a:p>
            <a:r>
              <a:rPr lang="en-US"/>
              <a:t>Reassignment Briefing</a:t>
            </a:r>
          </a:p>
        </p:txBody>
      </p:sp>
      <p:sp>
        <p:nvSpPr>
          <p:cNvPr id="2" name="Rectangle 1"/>
          <p:cNvSpPr/>
          <p:nvPr/>
        </p:nvSpPr>
        <p:spPr>
          <a:xfrm>
            <a:off x="7465228" y="152150"/>
            <a:ext cx="1678772" cy="338554"/>
          </a:xfrm>
          <a:prstGeom prst="rect">
            <a:avLst/>
          </a:prstGeom>
        </p:spPr>
        <p:txBody>
          <a:bodyPr wrap="square">
            <a:spAutoFit/>
          </a:bodyPr>
          <a:lstStyle/>
          <a:p>
            <a:r>
              <a:rPr lang="en-US" sz="800">
                <a:solidFill>
                  <a:schemeClr val="bg1"/>
                </a:solidFill>
              </a:rPr>
              <a:t>References:</a:t>
            </a:r>
          </a:p>
          <a:p>
            <a:pPr marL="171450" indent="-171450">
              <a:buFont typeface="Arial" panose="020B0604020202020204" pitchFamily="34" charset="0"/>
              <a:buChar char="•"/>
            </a:pPr>
            <a:r>
              <a:rPr lang="en-US" sz="800">
                <a:solidFill>
                  <a:schemeClr val="bg1"/>
                </a:solidFill>
              </a:rPr>
              <a:t>AR 55-46 (Travel Overseas)</a:t>
            </a:r>
          </a:p>
        </p:txBody>
      </p:sp>
    </p:spTree>
    <p:extLst>
      <p:ext uri="{BB962C8B-B14F-4D97-AF65-F5344CB8AC3E}">
        <p14:creationId xmlns:p14="http://schemas.microsoft.com/office/powerpoint/2010/main" val="680854640"/>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831" y="1090810"/>
            <a:ext cx="8426027" cy="5466105"/>
          </a:xfrm>
        </p:spPr>
        <p:txBody>
          <a:bodyPr>
            <a:noAutofit/>
          </a:bodyPr>
          <a:lstStyle/>
          <a:p>
            <a:pPr>
              <a:lnSpc>
                <a:spcPct val="100000"/>
              </a:lnSpc>
              <a:spcBef>
                <a:spcPts val="0"/>
              </a:spcBef>
            </a:pPr>
            <a:r>
              <a:rPr lang="en-US" sz="1800" b="0">
                <a:latin typeface="+mn-lt"/>
              </a:rPr>
              <a:t> Family Travel/Command Sponsorship </a:t>
            </a:r>
          </a:p>
          <a:p>
            <a:pPr lvl="1">
              <a:lnSpc>
                <a:spcPct val="100000"/>
              </a:lnSpc>
              <a:spcBef>
                <a:spcPts val="1000"/>
              </a:spcBef>
            </a:pPr>
            <a:r>
              <a:rPr lang="en-US" sz="1800" b="0">
                <a:latin typeface="+mn-lt"/>
              </a:rPr>
              <a:t>Soldiers who desire their Family members accompany them to the new overseas duty station (</a:t>
            </a:r>
            <a:r>
              <a:rPr lang="en-US" sz="1800">
                <a:latin typeface="+mn-lt"/>
              </a:rPr>
              <a:t>not a dependent-restricted tour) </a:t>
            </a:r>
            <a:r>
              <a:rPr lang="en-US" sz="1800" b="0">
                <a:latin typeface="+mn-lt"/>
              </a:rPr>
              <a:t>must initiate Family member travel screening and apply for Command Sponsorship for their dependents as soon as possible. The gaining command is the only Command Sponsorship approving authority. The family travel authorization must be included on your PCS orders, with Family members listed by name.</a:t>
            </a:r>
          </a:p>
          <a:p>
            <a:pPr lvl="1">
              <a:lnSpc>
                <a:spcPct val="100000"/>
              </a:lnSpc>
              <a:spcBef>
                <a:spcPts val="1000"/>
              </a:spcBef>
            </a:pPr>
            <a:r>
              <a:rPr lang="en-US" sz="1800">
                <a:latin typeface="+mn-lt"/>
              </a:rPr>
              <a:t>The overseas commander will approve concurrent travel when the Family members can be accommodated within 60 days after the sponsor’s arrival in the overseas command. Deferred travel normally will be approved when the Family members can be accommodated within 61–140 days after the sponsor’s arrival in the overseas command (for U.S. Army Europe only, deferred travel is between 31 and 140 days). </a:t>
            </a:r>
          </a:p>
          <a:p>
            <a:pPr>
              <a:lnSpc>
                <a:spcPct val="100000"/>
              </a:lnSpc>
              <a:spcBef>
                <a:spcPts val="600"/>
              </a:spcBef>
            </a:pPr>
            <a:r>
              <a:rPr lang="en-US" sz="1800" b="0"/>
              <a:t>Some Host Nations do not recognize a same-sex spouse as an authorized Family member. Command Sponsorship that violates an applicable Status of Forces Agreement (SOFA) will not be approved. </a:t>
            </a:r>
          </a:p>
          <a:p>
            <a:pPr>
              <a:lnSpc>
                <a:spcPct val="100000"/>
              </a:lnSpc>
              <a:spcBef>
                <a:spcPts val="600"/>
              </a:spcBef>
            </a:pPr>
            <a:r>
              <a:rPr lang="en-US" sz="1800" b="0"/>
              <a:t>Command sponsorship will not be granted to a Family member who                 is a registered sex offender.</a:t>
            </a:r>
          </a:p>
          <a:p>
            <a:pPr lvl="1">
              <a:lnSpc>
                <a:spcPct val="100000"/>
              </a:lnSpc>
              <a:spcBef>
                <a:spcPts val="1000"/>
              </a:spcBef>
            </a:pPr>
            <a:endParaRPr lang="en-US" sz="1800">
              <a:latin typeface="+mn-lt"/>
            </a:endParaRPr>
          </a:p>
        </p:txBody>
      </p:sp>
      <p:sp>
        <p:nvSpPr>
          <p:cNvPr id="5" name="Text Placeholder 4"/>
          <p:cNvSpPr>
            <a:spLocks noGrp="1"/>
          </p:cNvSpPr>
          <p:nvPr>
            <p:ph type="body" sz="quarter" idx="15"/>
          </p:nvPr>
        </p:nvSpPr>
        <p:spPr>
          <a:xfrm>
            <a:off x="700965" y="591864"/>
            <a:ext cx="7907776" cy="369332"/>
          </a:xfrm>
        </p:spPr>
        <p:txBody>
          <a:bodyPr/>
          <a:lstStyle/>
          <a:p>
            <a:r>
              <a:rPr lang="en-US"/>
              <a:t>Family Travel Application Requirements for Overseas Tour</a:t>
            </a:r>
          </a:p>
        </p:txBody>
      </p:sp>
      <p:sp>
        <p:nvSpPr>
          <p:cNvPr id="7" name="Title 1"/>
          <p:cNvSpPr>
            <a:spLocks noGrp="1"/>
          </p:cNvSpPr>
          <p:nvPr>
            <p:ph type="title"/>
          </p:nvPr>
        </p:nvSpPr>
        <p:spPr>
          <a:xfrm>
            <a:off x="700966" y="100584"/>
            <a:ext cx="7772400" cy="480131"/>
          </a:xfrm>
        </p:spPr>
        <p:txBody>
          <a:bodyPr/>
          <a:lstStyle/>
          <a:p>
            <a:r>
              <a:rPr lang="en-US"/>
              <a:t>Reassignment Briefing</a:t>
            </a:r>
          </a:p>
        </p:txBody>
      </p:sp>
      <p:sp>
        <p:nvSpPr>
          <p:cNvPr id="6" name="Rectangle 5"/>
          <p:cNvSpPr/>
          <p:nvPr/>
        </p:nvSpPr>
        <p:spPr>
          <a:xfrm>
            <a:off x="7465228" y="152150"/>
            <a:ext cx="1678772" cy="338554"/>
          </a:xfrm>
          <a:prstGeom prst="rect">
            <a:avLst/>
          </a:prstGeom>
        </p:spPr>
        <p:txBody>
          <a:bodyPr wrap="square">
            <a:spAutoFit/>
          </a:bodyPr>
          <a:lstStyle/>
          <a:p>
            <a:r>
              <a:rPr lang="en-US" sz="800">
                <a:solidFill>
                  <a:schemeClr val="bg1"/>
                </a:solidFill>
              </a:rPr>
              <a:t>References:</a:t>
            </a:r>
          </a:p>
          <a:p>
            <a:pPr marL="171450" indent="-171450">
              <a:buFont typeface="Arial" panose="020B0604020202020204" pitchFamily="34" charset="0"/>
              <a:buChar char="•"/>
            </a:pPr>
            <a:r>
              <a:rPr lang="en-US" sz="800">
                <a:solidFill>
                  <a:schemeClr val="bg1"/>
                </a:solidFill>
              </a:rPr>
              <a:t>AR 55-46 (Travel Overseas)</a:t>
            </a:r>
          </a:p>
        </p:txBody>
      </p:sp>
    </p:spTree>
    <p:extLst>
      <p:ext uri="{BB962C8B-B14F-4D97-AF65-F5344CB8AC3E}">
        <p14:creationId xmlns:p14="http://schemas.microsoft.com/office/powerpoint/2010/main" val="224201041"/>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832" y="1113113"/>
            <a:ext cx="8582144" cy="5477258"/>
          </a:xfrm>
        </p:spPr>
        <p:txBody>
          <a:bodyPr>
            <a:noAutofit/>
          </a:bodyPr>
          <a:lstStyle/>
          <a:p>
            <a:pPr>
              <a:lnSpc>
                <a:spcPct val="100000"/>
              </a:lnSpc>
              <a:spcBef>
                <a:spcPts val="0"/>
              </a:spcBef>
            </a:pPr>
            <a:r>
              <a:rPr lang="en-US" sz="1800" b="0">
                <a:latin typeface="+mn-lt"/>
              </a:rPr>
              <a:t> Requests for Family Travel must include</a:t>
            </a:r>
          </a:p>
          <a:p>
            <a:pPr lvl="1">
              <a:lnSpc>
                <a:spcPct val="100000"/>
              </a:lnSpc>
              <a:spcBef>
                <a:spcPts val="600"/>
              </a:spcBef>
            </a:pPr>
            <a:r>
              <a:rPr lang="en-US" sz="1600" b="0">
                <a:latin typeface="+mn-lt"/>
              </a:rPr>
              <a:t>DA Form 5121 (Overseas Tour Election Statement) electing to serve with dependents. </a:t>
            </a:r>
          </a:p>
          <a:p>
            <a:pPr lvl="1">
              <a:lnSpc>
                <a:spcPct val="100000"/>
              </a:lnSpc>
              <a:spcBef>
                <a:spcPts val="600"/>
              </a:spcBef>
            </a:pPr>
            <a:r>
              <a:rPr lang="en-US" sz="1600" b="0">
                <a:latin typeface="+mn-lt"/>
              </a:rPr>
              <a:t>DA Form 4787 (Reassignment Processing) listing all authorized dependents who will accompany you.</a:t>
            </a:r>
          </a:p>
          <a:p>
            <a:pPr lvl="1">
              <a:lnSpc>
                <a:spcPct val="100000"/>
              </a:lnSpc>
              <a:spcBef>
                <a:spcPts val="600"/>
              </a:spcBef>
            </a:pPr>
            <a:r>
              <a:rPr lang="en-US" sz="1600" b="0">
                <a:latin typeface="+mn-lt"/>
              </a:rPr>
              <a:t>DA Form 5888 (Family Member Deployment Screening Sheet): All Family members must be screened at an Army EFMP clinic. EFMP screening is valid for 1 year.</a:t>
            </a:r>
          </a:p>
          <a:p>
            <a:pPr>
              <a:lnSpc>
                <a:spcPct val="100000"/>
              </a:lnSpc>
              <a:spcBef>
                <a:spcPts val="600"/>
              </a:spcBef>
            </a:pPr>
            <a:r>
              <a:rPr lang="en-US" sz="1800" b="0">
                <a:latin typeface="+mn-lt"/>
              </a:rPr>
              <a:t>Once all documents have been received by the Family travel section they will forward the request to the gaining command. The gaining command may take up to 30 days to process the request. </a:t>
            </a:r>
          </a:p>
          <a:p>
            <a:pPr>
              <a:lnSpc>
                <a:spcPct val="100000"/>
              </a:lnSpc>
              <a:spcBef>
                <a:spcPts val="600"/>
              </a:spcBef>
            </a:pPr>
            <a:r>
              <a:rPr lang="en-US" sz="1800" b="0">
                <a:latin typeface="+mn-lt"/>
              </a:rPr>
              <a:t>Once Command Sponsorship is approved by the OCONUS command the Family member(s) can submit Passport/Visa application(s). It can take 4-6              weeks to complete this process and receive the Passports/Visa.</a:t>
            </a:r>
            <a:endParaRPr lang="en-US" sz="1600">
              <a:latin typeface="+mn-lt"/>
              <a:ea typeface="Calibri" panose="020F0502020204030204" pitchFamily="34" charset="0"/>
              <a:cs typeface="Times New Roman" panose="02020603050405020304" pitchFamily="18" charset="0"/>
            </a:endParaRPr>
          </a:p>
        </p:txBody>
      </p:sp>
      <p:sp>
        <p:nvSpPr>
          <p:cNvPr id="5" name="Text Placeholder 4"/>
          <p:cNvSpPr>
            <a:spLocks noGrp="1"/>
          </p:cNvSpPr>
          <p:nvPr>
            <p:ph type="body" sz="quarter" idx="15"/>
          </p:nvPr>
        </p:nvSpPr>
        <p:spPr>
          <a:xfrm>
            <a:off x="700965" y="591864"/>
            <a:ext cx="7470627" cy="369332"/>
          </a:xfrm>
        </p:spPr>
        <p:txBody>
          <a:bodyPr/>
          <a:lstStyle/>
          <a:p>
            <a:r>
              <a:rPr lang="en-US"/>
              <a:t>Family Travel Application Requirements for Overseas Tour</a:t>
            </a:r>
          </a:p>
        </p:txBody>
      </p:sp>
      <p:sp>
        <p:nvSpPr>
          <p:cNvPr id="7" name="Title 1"/>
          <p:cNvSpPr>
            <a:spLocks noGrp="1"/>
          </p:cNvSpPr>
          <p:nvPr>
            <p:ph type="title"/>
          </p:nvPr>
        </p:nvSpPr>
        <p:spPr>
          <a:xfrm>
            <a:off x="700966" y="100584"/>
            <a:ext cx="7772400" cy="480131"/>
          </a:xfrm>
        </p:spPr>
        <p:txBody>
          <a:bodyPr/>
          <a:lstStyle/>
          <a:p>
            <a:r>
              <a:rPr lang="en-US"/>
              <a:t>Reassignment Briefing</a:t>
            </a:r>
          </a:p>
        </p:txBody>
      </p:sp>
      <p:sp>
        <p:nvSpPr>
          <p:cNvPr id="6" name="Rectangle 5"/>
          <p:cNvSpPr/>
          <p:nvPr/>
        </p:nvSpPr>
        <p:spPr>
          <a:xfrm>
            <a:off x="7465228" y="152150"/>
            <a:ext cx="1678772" cy="338554"/>
          </a:xfrm>
          <a:prstGeom prst="rect">
            <a:avLst/>
          </a:prstGeom>
        </p:spPr>
        <p:txBody>
          <a:bodyPr wrap="square">
            <a:spAutoFit/>
          </a:bodyPr>
          <a:lstStyle/>
          <a:p>
            <a:r>
              <a:rPr lang="en-US" sz="800">
                <a:solidFill>
                  <a:schemeClr val="bg1"/>
                </a:solidFill>
              </a:rPr>
              <a:t>References:</a:t>
            </a:r>
          </a:p>
          <a:p>
            <a:pPr marL="171450" indent="-171450">
              <a:buFont typeface="Arial" panose="020B0604020202020204" pitchFamily="34" charset="0"/>
              <a:buChar char="•"/>
            </a:pPr>
            <a:r>
              <a:rPr lang="en-US" sz="800">
                <a:solidFill>
                  <a:schemeClr val="bg1"/>
                </a:solidFill>
              </a:rPr>
              <a:t>AR 55-46 (Travel Overseas)</a:t>
            </a:r>
          </a:p>
        </p:txBody>
      </p:sp>
    </p:spTree>
    <p:extLst>
      <p:ext uri="{BB962C8B-B14F-4D97-AF65-F5344CB8AC3E}">
        <p14:creationId xmlns:p14="http://schemas.microsoft.com/office/powerpoint/2010/main" val="4110390119"/>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830" y="1063651"/>
            <a:ext cx="8582145" cy="5526718"/>
          </a:xfrm>
        </p:spPr>
        <p:txBody>
          <a:bodyPr>
            <a:noAutofit/>
          </a:bodyPr>
          <a:lstStyle/>
          <a:p>
            <a:pPr>
              <a:lnSpc>
                <a:spcPct val="100000"/>
              </a:lnSpc>
              <a:spcBef>
                <a:spcPts val="0"/>
              </a:spcBef>
            </a:pPr>
            <a:r>
              <a:rPr lang="en-US" sz="1800" b="0">
                <a:latin typeface="+mn-lt"/>
              </a:rPr>
              <a:t>Soldiers</a:t>
            </a:r>
          </a:p>
          <a:p>
            <a:pPr lvl="1">
              <a:lnSpc>
                <a:spcPct val="100000"/>
              </a:lnSpc>
              <a:spcBef>
                <a:spcPts val="0"/>
              </a:spcBef>
            </a:pPr>
            <a:r>
              <a:rPr lang="en-US" sz="1800">
                <a:latin typeface="+mn-lt"/>
              </a:rPr>
              <a:t>Not all countries require passports; some only require orders and military ID card to enter the country. Check the DOD Foreign Clearance Guide website to verify passport requirement: </a:t>
            </a:r>
            <a:r>
              <a:rPr lang="en-US" sz="1800">
                <a:latin typeface="+mn-lt"/>
                <a:hlinkClick r:id="rId3"/>
              </a:rPr>
              <a:t>https://www.fcg.pentagon.mil</a:t>
            </a:r>
            <a:r>
              <a:rPr lang="en-US" sz="1800">
                <a:latin typeface="+mn-lt"/>
              </a:rPr>
              <a:t>. </a:t>
            </a:r>
          </a:p>
          <a:p>
            <a:pPr>
              <a:lnSpc>
                <a:spcPct val="100000"/>
              </a:lnSpc>
              <a:spcBef>
                <a:spcPts val="600"/>
              </a:spcBef>
            </a:pPr>
            <a:r>
              <a:rPr lang="en-US" sz="1800" b="0">
                <a:latin typeface="+mn-lt"/>
              </a:rPr>
              <a:t>Family members </a:t>
            </a:r>
          </a:p>
          <a:p>
            <a:pPr lvl="1">
              <a:lnSpc>
                <a:spcPct val="100000"/>
              </a:lnSpc>
              <a:spcBef>
                <a:spcPts val="0"/>
              </a:spcBef>
            </a:pPr>
            <a:r>
              <a:rPr lang="en-US" sz="1800">
                <a:latin typeface="+mn-lt"/>
              </a:rPr>
              <a:t>All command-sponsored, U.S. citizen Family members require a government no-fee passport, and possibly a visa, to PCS to a foreign country.</a:t>
            </a:r>
          </a:p>
          <a:p>
            <a:pPr lvl="1">
              <a:lnSpc>
                <a:spcPct val="100000"/>
              </a:lnSpc>
              <a:spcBef>
                <a:spcPts val="0"/>
              </a:spcBef>
            </a:pPr>
            <a:r>
              <a:rPr lang="en-US" sz="1800">
                <a:latin typeface="+mn-lt"/>
              </a:rPr>
              <a:t>Family members who are not U.S. citizens will travel on their personal passport issued by their country. </a:t>
            </a:r>
          </a:p>
          <a:p>
            <a:pPr lvl="1">
              <a:lnSpc>
                <a:spcPct val="100000"/>
              </a:lnSpc>
              <a:spcBef>
                <a:spcPts val="0"/>
              </a:spcBef>
            </a:pPr>
            <a:r>
              <a:rPr lang="en-US" sz="1800">
                <a:latin typeface="+mn-lt"/>
              </a:rPr>
              <a:t>For information and instructions on how to apply for a no-fee passport for official government travel, visit </a:t>
            </a:r>
            <a:r>
              <a:rPr lang="en-US" sz="1800" b="0">
                <a:latin typeface="+mn-lt"/>
                <a:hlinkClick r:id="rId4"/>
              </a:rPr>
              <a:t>https://travel.state.gov/content/travel/en/passports/need-passport.html</a:t>
            </a:r>
            <a:r>
              <a:rPr lang="en-US" sz="1800" b="0">
                <a:latin typeface="+mn-lt"/>
              </a:rPr>
              <a:t>.</a:t>
            </a:r>
          </a:p>
          <a:p>
            <a:pPr lvl="1">
              <a:lnSpc>
                <a:spcPct val="100000"/>
              </a:lnSpc>
              <a:spcBef>
                <a:spcPts val="0"/>
              </a:spcBef>
            </a:pPr>
            <a:r>
              <a:rPr lang="en-US" sz="1800" b="0"/>
              <a:t>Family member travel is delayed frequently because of passport processing time. Family member applications for passports should be completed immediately after Family travel has been approved. </a:t>
            </a:r>
          </a:p>
          <a:p>
            <a:pPr lvl="1">
              <a:lnSpc>
                <a:spcPct val="100000"/>
              </a:lnSpc>
              <a:spcBef>
                <a:spcPts val="0"/>
              </a:spcBef>
            </a:pPr>
            <a:r>
              <a:rPr lang="en-US" sz="1800"/>
              <a:t>Soldiers traveling with Family through Canada enroute to or from Alaska are recommended to apply for no-fee passports.</a:t>
            </a:r>
          </a:p>
          <a:p>
            <a:pPr lvl="1">
              <a:lnSpc>
                <a:spcPct val="100000"/>
              </a:lnSpc>
              <a:spcBef>
                <a:spcPts val="0"/>
              </a:spcBef>
            </a:pPr>
            <a:endParaRPr lang="en-US" sz="1800" b="0"/>
          </a:p>
        </p:txBody>
      </p:sp>
      <p:sp>
        <p:nvSpPr>
          <p:cNvPr id="5" name="Text Placeholder 4"/>
          <p:cNvSpPr>
            <a:spLocks noGrp="1"/>
          </p:cNvSpPr>
          <p:nvPr>
            <p:ph type="body" sz="quarter" idx="15"/>
          </p:nvPr>
        </p:nvSpPr>
        <p:spPr>
          <a:xfrm>
            <a:off x="700965" y="591864"/>
            <a:ext cx="7470627" cy="369332"/>
          </a:xfrm>
        </p:spPr>
        <p:txBody>
          <a:bodyPr/>
          <a:lstStyle/>
          <a:p>
            <a:r>
              <a:rPr lang="en-US"/>
              <a:t>Passport/Visa/Travel Document Requirements</a:t>
            </a:r>
          </a:p>
        </p:txBody>
      </p:sp>
      <p:sp>
        <p:nvSpPr>
          <p:cNvPr id="7" name="Title 1"/>
          <p:cNvSpPr>
            <a:spLocks noGrp="1"/>
          </p:cNvSpPr>
          <p:nvPr>
            <p:ph type="title"/>
          </p:nvPr>
        </p:nvSpPr>
        <p:spPr>
          <a:xfrm>
            <a:off x="700966" y="100584"/>
            <a:ext cx="7772400" cy="480131"/>
          </a:xfrm>
        </p:spPr>
        <p:txBody>
          <a:bodyPr/>
          <a:lstStyle/>
          <a:p>
            <a:r>
              <a:rPr lang="en-US"/>
              <a:t>Reassignment Briefing</a:t>
            </a:r>
          </a:p>
        </p:txBody>
      </p:sp>
      <p:sp>
        <p:nvSpPr>
          <p:cNvPr id="2" name="Rectangle 1"/>
          <p:cNvSpPr/>
          <p:nvPr/>
        </p:nvSpPr>
        <p:spPr>
          <a:xfrm>
            <a:off x="5596283" y="-59014"/>
            <a:ext cx="3553292" cy="707886"/>
          </a:xfrm>
          <a:prstGeom prst="rect">
            <a:avLst/>
          </a:prstGeom>
        </p:spPr>
        <p:txBody>
          <a:bodyPr wrap="square">
            <a:spAutoFit/>
          </a:bodyPr>
          <a:lstStyle/>
          <a:p>
            <a:r>
              <a:rPr lang="en-US" sz="800">
                <a:solidFill>
                  <a:schemeClr val="bg1"/>
                </a:solidFill>
              </a:rPr>
              <a:t>References:</a:t>
            </a:r>
          </a:p>
          <a:p>
            <a:pPr marL="171450" indent="-171450">
              <a:buFont typeface="Arial" panose="020B0604020202020204" pitchFamily="34" charset="0"/>
              <a:buChar char="•"/>
            </a:pPr>
            <a:r>
              <a:rPr lang="en-US" sz="800">
                <a:solidFill>
                  <a:schemeClr val="bg1"/>
                </a:solidFill>
              </a:rPr>
              <a:t>AR 55-46 (Travel Overseas)</a:t>
            </a:r>
          </a:p>
          <a:p>
            <a:pPr marL="171450" indent="-171450">
              <a:buFont typeface="Arial" panose="020B0604020202020204" pitchFamily="34" charset="0"/>
              <a:buChar char="•"/>
            </a:pPr>
            <a:r>
              <a:rPr lang="en-US" sz="800">
                <a:solidFill>
                  <a:schemeClr val="bg1"/>
                </a:solidFill>
              </a:rPr>
              <a:t>https://www.fcg.pentagon.mil (Foreign Clearance Guide)</a:t>
            </a:r>
          </a:p>
          <a:p>
            <a:pPr marL="171450" indent="-171450">
              <a:buFont typeface="Arial" panose="020B0604020202020204" pitchFamily="34" charset="0"/>
              <a:buChar char="•"/>
            </a:pPr>
            <a:r>
              <a:rPr lang="en-US" sz="800">
                <a:solidFill>
                  <a:schemeClr val="bg1"/>
                </a:solidFill>
              </a:rPr>
              <a:t>https://travel.state.gov/content/travel/en/passports/need-passport.html (Department of State Website)</a:t>
            </a:r>
          </a:p>
        </p:txBody>
      </p:sp>
    </p:spTree>
    <p:extLst>
      <p:ext uri="{BB962C8B-B14F-4D97-AF65-F5344CB8AC3E}">
        <p14:creationId xmlns:p14="http://schemas.microsoft.com/office/powerpoint/2010/main" val="1441051649"/>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830" y="1063651"/>
            <a:ext cx="8582145" cy="5526718"/>
          </a:xfrm>
        </p:spPr>
        <p:txBody>
          <a:bodyPr>
            <a:noAutofit/>
          </a:bodyPr>
          <a:lstStyle/>
          <a:p>
            <a:pPr>
              <a:lnSpc>
                <a:spcPct val="100000"/>
              </a:lnSpc>
              <a:spcBef>
                <a:spcPts val="600"/>
              </a:spcBef>
            </a:pPr>
            <a:r>
              <a:rPr lang="en-US" sz="1800" b="0">
                <a:latin typeface="+mn-lt"/>
              </a:rPr>
              <a:t>Official passports may not be used for personal leisure travel to foreign countries.  OCONUS passport offices present long delays in processing. The Department of State recommends individuals desiring a tourist passport for leisure              travel obtain one prior to departing CONUS.</a:t>
            </a:r>
          </a:p>
          <a:p>
            <a:r>
              <a:rPr lang="en-US" sz="1800" b="0"/>
              <a:t>Please be advised some assignments require a Visa in addition to Passports. A Visa will require additional time to process and cannot be requested until all Passports are received.</a:t>
            </a:r>
          </a:p>
          <a:p>
            <a:r>
              <a:rPr lang="en-US" sz="1800" b="0"/>
              <a:t>Family members are required to have a current DEERS ID Card (10 years of age or older), Official Passport, and Visa (if required) in order to travel OCONUS.</a:t>
            </a:r>
          </a:p>
          <a:p>
            <a:r>
              <a:rPr lang="en-US" sz="1800" b="0"/>
              <a:t>Soldiers moving from OCONUS to CONUS for the first time with a foreign spouse must obtain an Immigration Visa. Information is available at the United States Citizenship and Immigration Services website at </a:t>
            </a:r>
            <a:r>
              <a:rPr lang="en-US" sz="1800" b="0">
                <a:hlinkClick r:id="rId3"/>
              </a:rPr>
              <a:t>https://www.uscis.gov/</a:t>
            </a:r>
            <a:r>
              <a:rPr lang="en-US" sz="1800" b="0"/>
              <a:t>.</a:t>
            </a:r>
          </a:p>
          <a:p>
            <a:r>
              <a:rPr lang="en-US" sz="1800" b="0"/>
              <a:t>NATO Travel Orders. NATO travel orders are required for U.S. Military travel to or through Belgium, Canada, Denmark, France, Germany, Greece, Iceland, Italy, Luxembourg, the Netherlands, Norway, Portugal, Turkey, or the United Kingdom. </a:t>
            </a:r>
          </a:p>
          <a:p>
            <a:endParaRPr lang="en-US" sz="1800" b="0"/>
          </a:p>
          <a:p>
            <a:pPr marL="0" indent="0">
              <a:buNone/>
            </a:pPr>
            <a:endParaRPr lang="en-US" sz="1800">
              <a:latin typeface="+mn-lt"/>
              <a:ea typeface="Calibri" panose="020F0502020204030204" pitchFamily="34" charset="0"/>
              <a:cs typeface="Times New Roman" panose="02020603050405020304" pitchFamily="18" charset="0"/>
            </a:endParaRPr>
          </a:p>
        </p:txBody>
      </p:sp>
      <p:sp>
        <p:nvSpPr>
          <p:cNvPr id="5" name="Text Placeholder 4"/>
          <p:cNvSpPr>
            <a:spLocks noGrp="1"/>
          </p:cNvSpPr>
          <p:nvPr>
            <p:ph type="body" sz="quarter" idx="15"/>
          </p:nvPr>
        </p:nvSpPr>
        <p:spPr>
          <a:xfrm>
            <a:off x="700965" y="591864"/>
            <a:ext cx="7470627" cy="369332"/>
          </a:xfrm>
        </p:spPr>
        <p:txBody>
          <a:bodyPr/>
          <a:lstStyle/>
          <a:p>
            <a:r>
              <a:rPr lang="en-US"/>
              <a:t>Passport/Visa/Travel Document Requirements</a:t>
            </a:r>
          </a:p>
        </p:txBody>
      </p:sp>
      <p:sp>
        <p:nvSpPr>
          <p:cNvPr id="7" name="Title 1"/>
          <p:cNvSpPr>
            <a:spLocks noGrp="1"/>
          </p:cNvSpPr>
          <p:nvPr>
            <p:ph type="title"/>
          </p:nvPr>
        </p:nvSpPr>
        <p:spPr>
          <a:xfrm>
            <a:off x="700966" y="100584"/>
            <a:ext cx="7772400" cy="480131"/>
          </a:xfrm>
        </p:spPr>
        <p:txBody>
          <a:bodyPr/>
          <a:lstStyle/>
          <a:p>
            <a:r>
              <a:rPr lang="en-US"/>
              <a:t>Reassignment Briefing</a:t>
            </a:r>
          </a:p>
        </p:txBody>
      </p:sp>
      <p:sp>
        <p:nvSpPr>
          <p:cNvPr id="2" name="Rectangle 1"/>
          <p:cNvSpPr/>
          <p:nvPr/>
        </p:nvSpPr>
        <p:spPr>
          <a:xfrm>
            <a:off x="6198147" y="-18869"/>
            <a:ext cx="2945853" cy="646331"/>
          </a:xfrm>
          <a:prstGeom prst="rect">
            <a:avLst/>
          </a:prstGeom>
        </p:spPr>
        <p:txBody>
          <a:bodyPr wrap="square">
            <a:spAutoFit/>
          </a:bodyPr>
          <a:lstStyle/>
          <a:p>
            <a:r>
              <a:rPr lang="en-US" sz="600">
                <a:solidFill>
                  <a:schemeClr val="bg1"/>
                </a:solidFill>
              </a:rPr>
              <a:t>References:</a:t>
            </a:r>
          </a:p>
          <a:p>
            <a:pPr marL="171450" indent="-171450">
              <a:buFont typeface="Arial" panose="020B0604020202020204" pitchFamily="34" charset="0"/>
              <a:buChar char="•"/>
            </a:pPr>
            <a:r>
              <a:rPr lang="en-US" sz="600">
                <a:solidFill>
                  <a:schemeClr val="bg1"/>
                </a:solidFill>
              </a:rPr>
              <a:t>AR 55-46 (Travel Overseas)</a:t>
            </a:r>
          </a:p>
          <a:p>
            <a:pPr marL="171450" indent="-171450">
              <a:buFont typeface="Arial" panose="020B0604020202020204" pitchFamily="34" charset="0"/>
              <a:buChar char="•"/>
            </a:pPr>
            <a:r>
              <a:rPr lang="en-US" sz="600">
                <a:solidFill>
                  <a:schemeClr val="bg1"/>
                </a:solidFill>
              </a:rPr>
              <a:t>https://www.fcg.pentagon.mil (Foreign Clearance Guide)</a:t>
            </a:r>
          </a:p>
          <a:p>
            <a:pPr marL="171450" indent="-171450">
              <a:buFont typeface="Arial" panose="020B0604020202020204" pitchFamily="34" charset="0"/>
              <a:buChar char="•"/>
            </a:pPr>
            <a:r>
              <a:rPr lang="en-US" sz="600">
                <a:solidFill>
                  <a:schemeClr val="bg1"/>
                </a:solidFill>
              </a:rPr>
              <a:t>https://travel.state.gov/content/travel/en/passports/need-passport.html (Department of State Website)</a:t>
            </a:r>
          </a:p>
          <a:p>
            <a:pPr marL="171450" indent="-171450">
              <a:buFont typeface="Arial" panose="020B0604020202020204" pitchFamily="34" charset="0"/>
              <a:buChar char="•"/>
            </a:pPr>
            <a:r>
              <a:rPr lang="en-US" sz="600">
                <a:solidFill>
                  <a:schemeClr val="bg1"/>
                </a:solidFill>
              </a:rPr>
              <a:t>https://www.uscis.gov/ (U.S. Citizenship and Immigration Services Website)</a:t>
            </a:r>
          </a:p>
        </p:txBody>
      </p:sp>
    </p:spTree>
    <p:extLst>
      <p:ext uri="{BB962C8B-B14F-4D97-AF65-F5344CB8AC3E}">
        <p14:creationId xmlns:p14="http://schemas.microsoft.com/office/powerpoint/2010/main" val="2156992759"/>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830" y="1063651"/>
            <a:ext cx="8582145" cy="5526718"/>
          </a:xfrm>
        </p:spPr>
        <p:txBody>
          <a:bodyPr>
            <a:noAutofit/>
          </a:bodyPr>
          <a:lstStyle/>
          <a:p>
            <a:pPr>
              <a:lnSpc>
                <a:spcPct val="100000"/>
              </a:lnSpc>
              <a:spcBef>
                <a:spcPts val="600"/>
              </a:spcBef>
            </a:pPr>
            <a:r>
              <a:rPr lang="en-US" sz="1800" b="0">
                <a:latin typeface="+mn-lt"/>
              </a:rPr>
              <a:t>Patriot Express</a:t>
            </a:r>
          </a:p>
          <a:p>
            <a:pPr lvl="1">
              <a:lnSpc>
                <a:spcPct val="100000"/>
              </a:lnSpc>
              <a:spcBef>
                <a:spcPts val="0"/>
              </a:spcBef>
            </a:pPr>
            <a:r>
              <a:rPr lang="en-US" sz="1800">
                <a:latin typeface="+mn-lt"/>
              </a:rPr>
              <a:t>Patriot Express flights are commercially contracted aircraft that have the same standards as other commercial airlines.</a:t>
            </a:r>
          </a:p>
          <a:p>
            <a:pPr lvl="1">
              <a:lnSpc>
                <a:spcPct val="100000"/>
              </a:lnSpc>
              <a:spcBef>
                <a:spcPts val="0"/>
              </a:spcBef>
            </a:pPr>
            <a:r>
              <a:rPr lang="en-US" sz="1800">
                <a:latin typeface="+mn-lt"/>
              </a:rPr>
              <a:t>It is mandatory to use Patriot Express flights for PCS to many OCONUS locations, unless an exception has been approved. The Installation travel office can provide guidance.</a:t>
            </a:r>
            <a:endParaRPr lang="en-US" sz="1800" b="0">
              <a:latin typeface="+mn-lt"/>
            </a:endParaRPr>
          </a:p>
          <a:p>
            <a:pPr>
              <a:lnSpc>
                <a:spcPct val="100000"/>
              </a:lnSpc>
              <a:spcBef>
                <a:spcPts val="600"/>
              </a:spcBef>
            </a:pPr>
            <a:r>
              <a:rPr lang="en-US" sz="1800" b="0">
                <a:latin typeface="+mn-lt"/>
              </a:rPr>
              <a:t>Anti-Terrorism and Force Protection (AT/FP) Training</a:t>
            </a:r>
          </a:p>
          <a:p>
            <a:pPr lvl="1">
              <a:lnSpc>
                <a:spcPct val="100000"/>
              </a:lnSpc>
              <a:spcBef>
                <a:spcPts val="0"/>
              </a:spcBef>
            </a:pPr>
            <a:r>
              <a:rPr lang="en-US" sz="1800">
                <a:latin typeface="+mn-lt"/>
              </a:rPr>
              <a:t>AT/FP training is not required for PCS to Alaska, Hawaii, or U.S. possessions/ territories. The following are required for all other OCONUS locations:</a:t>
            </a:r>
          </a:p>
          <a:p>
            <a:pPr lvl="2"/>
            <a:r>
              <a:rPr lang="en-US" sz="1800">
                <a:latin typeface="+mn-lt"/>
              </a:rPr>
              <a:t>AT Level 1 training and Sere 100.2 training are required for all OCONUS locations. Available at </a:t>
            </a:r>
            <a:r>
              <a:rPr lang="en-US" sz="1800">
                <a:latin typeface="+mn-lt"/>
                <a:hlinkClick r:id="rId3"/>
              </a:rPr>
              <a:t>https://jkodirect.jten.mil</a:t>
            </a:r>
            <a:r>
              <a:rPr lang="en-US" sz="1800">
                <a:latin typeface="+mn-lt"/>
              </a:rPr>
              <a:t>.</a:t>
            </a:r>
          </a:p>
          <a:p>
            <a:pPr lvl="2"/>
            <a:r>
              <a:rPr lang="en-US" sz="1800">
                <a:latin typeface="+mn-lt"/>
              </a:rPr>
              <a:t>Personnel traveling OCONUS are required to complete an Isolated Personnel Report (ISOPREP) prior to departing CONUS. Available at </a:t>
            </a:r>
            <a:r>
              <a:rPr lang="en-US" sz="1800">
                <a:latin typeface="+mn-lt"/>
                <a:hlinkClick r:id="rId4"/>
              </a:rPr>
              <a:t>https://prmsglobal.prms.af.mil/prmsconv/profile/survey/start.aspx</a:t>
            </a:r>
            <a:r>
              <a:rPr lang="en-US" sz="1800">
                <a:latin typeface="+mn-lt"/>
              </a:rPr>
              <a:t>.</a:t>
            </a:r>
          </a:p>
          <a:p>
            <a:pPr lvl="1">
              <a:lnSpc>
                <a:spcPct val="100000"/>
              </a:lnSpc>
              <a:spcBef>
                <a:spcPts val="0"/>
              </a:spcBef>
            </a:pPr>
            <a:r>
              <a:rPr lang="en-US" sz="1800">
                <a:latin typeface="+mn-lt"/>
              </a:rPr>
              <a:t>Assignments to SOUTHCOM also require Human Rights training, available at </a:t>
            </a:r>
            <a:r>
              <a:rPr lang="en-US" sz="1800">
                <a:latin typeface="+mn-lt"/>
                <a:hlinkClick r:id="rId3"/>
              </a:rPr>
              <a:t>https://jkodirect.jten.mil</a:t>
            </a:r>
            <a:r>
              <a:rPr lang="en-US" sz="1800">
                <a:latin typeface="+mn-lt"/>
              </a:rPr>
              <a:t>.</a:t>
            </a:r>
          </a:p>
          <a:p>
            <a:pPr lvl="1">
              <a:lnSpc>
                <a:spcPct val="100000"/>
              </a:lnSpc>
              <a:spcBef>
                <a:spcPts val="0"/>
              </a:spcBef>
            </a:pPr>
            <a:r>
              <a:rPr lang="en-US" sz="1800">
                <a:latin typeface="+mn-lt"/>
              </a:rPr>
              <a:t>The Foreign Clearance Guide (</a:t>
            </a:r>
            <a:r>
              <a:rPr lang="en-US" sz="1800">
                <a:latin typeface="+mn-lt"/>
                <a:hlinkClick r:id="rId5"/>
              </a:rPr>
              <a:t>www.fcg.pentagon.mil</a:t>
            </a:r>
            <a:r>
              <a:rPr lang="en-US" sz="1800">
                <a:latin typeface="+mn-lt"/>
              </a:rPr>
              <a:t>) and a</a:t>
            </a:r>
            <a:r>
              <a:rPr lang="en-US" sz="1800"/>
              <a:t>ssignment instructions </a:t>
            </a:r>
            <a:r>
              <a:rPr lang="en-US" sz="1800">
                <a:latin typeface="+mn-lt"/>
              </a:rPr>
              <a:t>may list additional training requirements.</a:t>
            </a:r>
          </a:p>
          <a:p>
            <a:pPr lvl="1">
              <a:lnSpc>
                <a:spcPct val="100000"/>
              </a:lnSpc>
              <a:spcBef>
                <a:spcPts val="0"/>
              </a:spcBef>
            </a:pPr>
            <a:endParaRPr lang="en-US" sz="1800">
              <a:latin typeface="+mn-lt"/>
            </a:endParaRPr>
          </a:p>
          <a:p>
            <a:pPr>
              <a:lnSpc>
                <a:spcPct val="100000"/>
              </a:lnSpc>
              <a:spcBef>
                <a:spcPts val="600"/>
              </a:spcBef>
            </a:pPr>
            <a:endParaRPr lang="en-US" sz="1800" b="0">
              <a:latin typeface="+mn-lt"/>
            </a:endParaRPr>
          </a:p>
          <a:p>
            <a:pPr>
              <a:lnSpc>
                <a:spcPct val="100000"/>
              </a:lnSpc>
              <a:spcBef>
                <a:spcPts val="600"/>
              </a:spcBef>
            </a:pPr>
            <a:endParaRPr lang="en-US" sz="1800" b="0"/>
          </a:p>
          <a:p>
            <a:pPr marL="0" indent="0">
              <a:buNone/>
            </a:pPr>
            <a:endParaRPr lang="en-US" sz="1800">
              <a:latin typeface="+mn-lt"/>
              <a:ea typeface="Calibri" panose="020F0502020204030204" pitchFamily="34" charset="0"/>
              <a:cs typeface="Times New Roman" panose="02020603050405020304" pitchFamily="18" charset="0"/>
            </a:endParaRPr>
          </a:p>
        </p:txBody>
      </p:sp>
      <p:sp>
        <p:nvSpPr>
          <p:cNvPr id="5" name="Text Placeholder 4"/>
          <p:cNvSpPr>
            <a:spLocks noGrp="1"/>
          </p:cNvSpPr>
          <p:nvPr>
            <p:ph type="body" sz="quarter" idx="15"/>
          </p:nvPr>
        </p:nvSpPr>
        <p:spPr>
          <a:xfrm>
            <a:off x="700965" y="591864"/>
            <a:ext cx="7470627" cy="369332"/>
          </a:xfrm>
        </p:spPr>
        <p:txBody>
          <a:bodyPr/>
          <a:lstStyle/>
          <a:p>
            <a:r>
              <a:rPr lang="en-US"/>
              <a:t>Passport/Visa/Travel Document Requirements</a:t>
            </a:r>
          </a:p>
        </p:txBody>
      </p:sp>
      <p:sp>
        <p:nvSpPr>
          <p:cNvPr id="7" name="Title 1"/>
          <p:cNvSpPr>
            <a:spLocks noGrp="1"/>
          </p:cNvSpPr>
          <p:nvPr>
            <p:ph type="title"/>
          </p:nvPr>
        </p:nvSpPr>
        <p:spPr>
          <a:xfrm>
            <a:off x="700966" y="100584"/>
            <a:ext cx="7772400" cy="480131"/>
          </a:xfrm>
        </p:spPr>
        <p:txBody>
          <a:bodyPr/>
          <a:lstStyle/>
          <a:p>
            <a:r>
              <a:rPr lang="en-US"/>
              <a:t>Reassignment Briefing</a:t>
            </a:r>
          </a:p>
        </p:txBody>
      </p:sp>
      <p:sp>
        <p:nvSpPr>
          <p:cNvPr id="2" name="Rectangle 1"/>
          <p:cNvSpPr/>
          <p:nvPr/>
        </p:nvSpPr>
        <p:spPr>
          <a:xfrm>
            <a:off x="5372658" y="-57150"/>
            <a:ext cx="3749040" cy="707886"/>
          </a:xfrm>
          <a:prstGeom prst="rect">
            <a:avLst/>
          </a:prstGeom>
        </p:spPr>
        <p:txBody>
          <a:bodyPr wrap="square">
            <a:spAutoFit/>
          </a:bodyPr>
          <a:lstStyle/>
          <a:p>
            <a:r>
              <a:rPr lang="en-US" sz="800">
                <a:solidFill>
                  <a:schemeClr val="bg1"/>
                </a:solidFill>
              </a:rPr>
              <a:t>References:</a:t>
            </a:r>
          </a:p>
          <a:p>
            <a:pPr marL="173736" indent="-173736">
              <a:buFont typeface="Arial" panose="020B0604020202020204" pitchFamily="34" charset="0"/>
              <a:buChar char="•"/>
            </a:pPr>
            <a:r>
              <a:rPr lang="en-US" sz="800">
                <a:solidFill>
                  <a:schemeClr val="bg1"/>
                </a:solidFill>
              </a:rPr>
              <a:t>https://www.amc.af.mil/Home/AMC-Travel-Site/AMC-Official-Travel-Page/ (Air Mobility Command Website)</a:t>
            </a:r>
          </a:p>
          <a:p>
            <a:pPr marL="171450" indent="-171450">
              <a:buFont typeface="Arial" panose="020B0604020202020204" pitchFamily="34" charset="0"/>
              <a:buChar char="•"/>
            </a:pPr>
            <a:r>
              <a:rPr lang="en-US" sz="800">
                <a:solidFill>
                  <a:schemeClr val="bg1"/>
                </a:solidFill>
              </a:rPr>
              <a:t>AR 525-13 (Anitterrorism)</a:t>
            </a:r>
          </a:p>
          <a:p>
            <a:pPr marL="171450" lvl="0" indent="-171450">
              <a:buFont typeface="Arial" panose="020B0604020202020204" pitchFamily="34" charset="0"/>
              <a:buChar char="•"/>
              <a:defRPr/>
            </a:pPr>
            <a:r>
              <a:rPr lang="en-US" sz="800">
                <a:solidFill>
                  <a:schemeClr val="bg1"/>
                </a:solidFill>
              </a:rPr>
              <a:t>https://www.fcg.pentagon.mil (Foreign Clearance Guide)</a:t>
            </a:r>
          </a:p>
        </p:txBody>
      </p:sp>
    </p:spTree>
    <p:extLst>
      <p:ext uri="{BB962C8B-B14F-4D97-AF65-F5344CB8AC3E}">
        <p14:creationId xmlns:p14="http://schemas.microsoft.com/office/powerpoint/2010/main" val="3700170724"/>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676" y="1060846"/>
            <a:ext cx="8363164" cy="5274045"/>
          </a:xfrm>
        </p:spPr>
        <p:txBody>
          <a:bodyPr>
            <a:noAutofit/>
          </a:bodyPr>
          <a:lstStyle/>
          <a:p>
            <a:pPr>
              <a:lnSpc>
                <a:spcPct val="100000"/>
              </a:lnSpc>
              <a:spcBef>
                <a:spcPts val="0"/>
              </a:spcBef>
            </a:pPr>
            <a:r>
              <a:rPr lang="en-US" sz="1600" b="0">
                <a:latin typeface="+mj-lt"/>
              </a:rPr>
              <a:t>Reassignment Process </a:t>
            </a:r>
          </a:p>
          <a:p>
            <a:pPr>
              <a:lnSpc>
                <a:spcPct val="100000"/>
              </a:lnSpc>
              <a:spcBef>
                <a:spcPts val="0"/>
              </a:spcBef>
            </a:pPr>
            <a:r>
              <a:rPr lang="en-US" sz="1600" b="0"/>
              <a:t>DA Form 5118 (Reassignment Status and Election Statement)</a:t>
            </a:r>
          </a:p>
          <a:p>
            <a:pPr>
              <a:lnSpc>
                <a:spcPct val="100000"/>
              </a:lnSpc>
              <a:spcBef>
                <a:spcPts val="0"/>
              </a:spcBef>
            </a:pPr>
            <a:r>
              <a:rPr lang="en-US" sz="1600" b="0"/>
              <a:t>Reassignment packet requirements</a:t>
            </a:r>
          </a:p>
          <a:p>
            <a:pPr>
              <a:lnSpc>
                <a:spcPct val="100000"/>
              </a:lnSpc>
              <a:spcBef>
                <a:spcPts val="0"/>
              </a:spcBef>
            </a:pPr>
            <a:r>
              <a:rPr lang="en-US" sz="1600" b="0"/>
              <a:t>Reporting timelines</a:t>
            </a:r>
          </a:p>
          <a:p>
            <a:pPr>
              <a:lnSpc>
                <a:spcPct val="100000"/>
              </a:lnSpc>
              <a:spcBef>
                <a:spcPts val="0"/>
              </a:spcBef>
            </a:pPr>
            <a:r>
              <a:rPr lang="en-US" sz="1600" b="0"/>
              <a:t>Service Remaining Requirements (SRR)</a:t>
            </a:r>
          </a:p>
          <a:p>
            <a:pPr>
              <a:lnSpc>
                <a:spcPct val="100000"/>
              </a:lnSpc>
              <a:spcBef>
                <a:spcPts val="0"/>
              </a:spcBef>
            </a:pPr>
            <a:r>
              <a:rPr lang="en-US" sz="1600" b="0"/>
              <a:t>TDY options for schooling in conjunction with PCS*</a:t>
            </a:r>
          </a:p>
          <a:p>
            <a:pPr>
              <a:lnSpc>
                <a:spcPct val="100000"/>
              </a:lnSpc>
              <a:spcBef>
                <a:spcPts val="0"/>
              </a:spcBef>
            </a:pPr>
            <a:r>
              <a:rPr lang="en-US" sz="1600" b="0"/>
              <a:t>Married Army Couples Program (MACP)*</a:t>
            </a:r>
          </a:p>
          <a:p>
            <a:pPr>
              <a:lnSpc>
                <a:spcPct val="100000"/>
              </a:lnSpc>
              <a:spcBef>
                <a:spcPts val="0"/>
              </a:spcBef>
            </a:pPr>
            <a:r>
              <a:rPr lang="en-US" sz="1600" b="0"/>
              <a:t>Application requirements for deletions and deferments*</a:t>
            </a:r>
          </a:p>
          <a:p>
            <a:pPr>
              <a:lnSpc>
                <a:spcPct val="100000"/>
              </a:lnSpc>
              <a:spcBef>
                <a:spcPts val="0"/>
              </a:spcBef>
            </a:pPr>
            <a:r>
              <a:rPr lang="en-US" sz="1600" b="0"/>
              <a:t>Total Army Sponsorship Program (TASP)</a:t>
            </a:r>
          </a:p>
          <a:p>
            <a:pPr marL="173038" lvl="1" indent="-173038">
              <a:lnSpc>
                <a:spcPct val="100000"/>
              </a:lnSpc>
              <a:spcBef>
                <a:spcPts val="0"/>
              </a:spcBef>
              <a:buFont typeface="Wingdings" panose="05000000000000000000" pitchFamily="2" charset="2"/>
              <a:buChar char="ü"/>
            </a:pPr>
            <a:r>
              <a:rPr lang="en-US" sz="1600">
                <a:latin typeface="+mj-lt"/>
              </a:rPr>
              <a:t>Tour election*</a:t>
            </a:r>
          </a:p>
          <a:p>
            <a:pPr marL="173038" lvl="1" indent="-173038">
              <a:lnSpc>
                <a:spcPct val="100000"/>
              </a:lnSpc>
              <a:spcBef>
                <a:spcPts val="0"/>
              </a:spcBef>
              <a:buFont typeface="Wingdings" panose="05000000000000000000" pitchFamily="2" charset="2"/>
              <a:buChar char="ü"/>
            </a:pPr>
            <a:r>
              <a:rPr lang="en-US" sz="1600"/>
              <a:t>Exceptional Family Member Program (EFMP)*</a:t>
            </a:r>
          </a:p>
          <a:p>
            <a:pPr marL="173038" lvl="1" indent="-173038">
              <a:lnSpc>
                <a:spcPct val="100000"/>
              </a:lnSpc>
              <a:spcBef>
                <a:spcPts val="0"/>
              </a:spcBef>
              <a:buFont typeface="Wingdings" panose="05000000000000000000" pitchFamily="2" charset="2"/>
              <a:buChar char="ü"/>
            </a:pPr>
            <a:r>
              <a:rPr lang="en-US" sz="1600"/>
              <a:t>Home base or Advanced Assignment Program (HAAP)*</a:t>
            </a:r>
          </a:p>
          <a:p>
            <a:pPr marL="173038" lvl="1" indent="-173038">
              <a:lnSpc>
                <a:spcPct val="100000"/>
              </a:lnSpc>
              <a:spcBef>
                <a:spcPts val="0"/>
              </a:spcBef>
              <a:buFont typeface="Wingdings" panose="05000000000000000000" pitchFamily="2" charset="2"/>
              <a:buChar char="ü"/>
            </a:pPr>
            <a:r>
              <a:rPr lang="en-US" sz="1600"/>
              <a:t>Family travel application requirements*</a:t>
            </a:r>
          </a:p>
          <a:p>
            <a:pPr marL="173038" lvl="1" indent="-173038">
              <a:lnSpc>
                <a:spcPct val="100000"/>
              </a:lnSpc>
              <a:spcBef>
                <a:spcPts val="0"/>
              </a:spcBef>
              <a:buFont typeface="Wingdings" panose="05000000000000000000" pitchFamily="2" charset="2"/>
              <a:buChar char="ü"/>
            </a:pPr>
            <a:r>
              <a:rPr lang="en-US" sz="1600"/>
              <a:t>Passport requirements*</a:t>
            </a:r>
          </a:p>
          <a:p>
            <a:pPr marL="173038" lvl="1" indent="-173038">
              <a:lnSpc>
                <a:spcPct val="100000"/>
              </a:lnSpc>
              <a:spcBef>
                <a:spcPts val="0"/>
              </a:spcBef>
              <a:buFont typeface="Wingdings" panose="05000000000000000000" pitchFamily="2" charset="2"/>
              <a:buChar char="ü"/>
            </a:pPr>
            <a:r>
              <a:rPr lang="en-US" sz="1600"/>
              <a:t>Human Immunodeficiency Virus (HIV) testing*</a:t>
            </a:r>
          </a:p>
          <a:p>
            <a:pPr marL="173038" lvl="1" indent="-173038">
              <a:lnSpc>
                <a:spcPct val="100000"/>
              </a:lnSpc>
              <a:spcBef>
                <a:spcPts val="0"/>
              </a:spcBef>
              <a:buFont typeface="Wingdings" panose="05000000000000000000" pitchFamily="2" charset="2"/>
              <a:buChar char="ü"/>
            </a:pPr>
            <a:r>
              <a:rPr lang="en-US" sz="1600"/>
              <a:t>Availability Date</a:t>
            </a:r>
          </a:p>
          <a:p>
            <a:pPr marL="173038" lvl="1" indent="-173038">
              <a:lnSpc>
                <a:spcPct val="100000"/>
              </a:lnSpc>
              <a:spcBef>
                <a:spcPts val="0"/>
              </a:spcBef>
              <a:buFont typeface="Wingdings" panose="05000000000000000000" pitchFamily="2" charset="2"/>
              <a:buChar char="ü"/>
            </a:pPr>
            <a:r>
              <a:rPr lang="en-US" sz="1600">
                <a:latin typeface="+mj-lt"/>
              </a:rPr>
              <a:t>Finance travel entitlements*</a:t>
            </a:r>
          </a:p>
          <a:p>
            <a:pPr marL="173038" lvl="1" indent="-173038">
              <a:lnSpc>
                <a:spcPct val="100000"/>
              </a:lnSpc>
              <a:spcBef>
                <a:spcPts val="0"/>
              </a:spcBef>
              <a:buFont typeface="Wingdings" panose="05000000000000000000" pitchFamily="2" charset="2"/>
              <a:buChar char="ü"/>
            </a:pPr>
            <a:r>
              <a:rPr lang="en-US" sz="1600">
                <a:latin typeface="+mj-lt"/>
              </a:rPr>
              <a:t>Transportation entitlements</a:t>
            </a:r>
          </a:p>
          <a:p>
            <a:pPr marL="173038" lvl="1" indent="-173038">
              <a:lnSpc>
                <a:spcPct val="100000"/>
              </a:lnSpc>
              <a:spcBef>
                <a:spcPts val="0"/>
              </a:spcBef>
              <a:buFont typeface="Wingdings" panose="05000000000000000000" pitchFamily="2" charset="2"/>
              <a:buChar char="ü"/>
            </a:pPr>
            <a:r>
              <a:rPr lang="en-US" sz="1600">
                <a:latin typeface="+mj-lt"/>
              </a:rPr>
              <a:t>Spouse employment</a:t>
            </a:r>
          </a:p>
          <a:p>
            <a:pPr marL="173038" lvl="1" indent="-173038">
              <a:lnSpc>
                <a:spcPct val="100000"/>
              </a:lnSpc>
              <a:spcBef>
                <a:spcPts val="0"/>
              </a:spcBef>
              <a:buFont typeface="Wingdings" panose="05000000000000000000" pitchFamily="2" charset="2"/>
              <a:buChar char="ü"/>
            </a:pPr>
            <a:r>
              <a:rPr lang="en-US" sz="1600">
                <a:latin typeface="+mj-lt"/>
              </a:rPr>
              <a:t>Housing Flexibility options</a:t>
            </a:r>
          </a:p>
          <a:p>
            <a:pPr marL="0" lvl="1" indent="0">
              <a:lnSpc>
                <a:spcPct val="100000"/>
              </a:lnSpc>
              <a:spcBef>
                <a:spcPts val="0"/>
              </a:spcBef>
              <a:buNone/>
            </a:pPr>
            <a:endParaRPr lang="en-US" sz="1600">
              <a:latin typeface="+mj-lt"/>
            </a:endParaRPr>
          </a:p>
        </p:txBody>
      </p:sp>
      <p:sp>
        <p:nvSpPr>
          <p:cNvPr id="9" name="Title 1"/>
          <p:cNvSpPr>
            <a:spLocks noGrp="1"/>
          </p:cNvSpPr>
          <p:nvPr>
            <p:ph type="title"/>
          </p:nvPr>
        </p:nvSpPr>
        <p:spPr>
          <a:xfrm>
            <a:off x="700966" y="100584"/>
            <a:ext cx="7772400" cy="480131"/>
          </a:xfrm>
        </p:spPr>
        <p:txBody>
          <a:bodyPr/>
          <a:lstStyle/>
          <a:p>
            <a:r>
              <a:rPr lang="en-US"/>
              <a:t>Reassignment Briefing</a:t>
            </a:r>
          </a:p>
        </p:txBody>
      </p:sp>
      <p:sp>
        <p:nvSpPr>
          <p:cNvPr id="5" name="Text Placeholder 4"/>
          <p:cNvSpPr>
            <a:spLocks noGrp="1"/>
          </p:cNvSpPr>
          <p:nvPr>
            <p:ph type="body" sz="quarter" idx="15"/>
          </p:nvPr>
        </p:nvSpPr>
        <p:spPr>
          <a:xfrm>
            <a:off x="700965" y="591864"/>
            <a:ext cx="7470627" cy="369332"/>
          </a:xfrm>
        </p:spPr>
        <p:txBody>
          <a:bodyPr/>
          <a:lstStyle/>
          <a:p>
            <a:r>
              <a:rPr lang="en-US"/>
              <a:t>Reassignment Briefing Agenda</a:t>
            </a:r>
          </a:p>
        </p:txBody>
      </p:sp>
      <p:sp>
        <p:nvSpPr>
          <p:cNvPr id="2" name="TextBox 1"/>
          <p:cNvSpPr txBox="1"/>
          <p:nvPr/>
        </p:nvSpPr>
        <p:spPr>
          <a:xfrm>
            <a:off x="3679579" y="6334891"/>
            <a:ext cx="3880549" cy="461665"/>
          </a:xfrm>
          <a:prstGeom prst="rect">
            <a:avLst/>
          </a:prstGeom>
          <a:noFill/>
        </p:spPr>
        <p:txBody>
          <a:bodyPr wrap="none" rtlCol="0">
            <a:spAutoFit/>
          </a:bodyPr>
          <a:lstStyle/>
          <a:p>
            <a:r>
              <a:rPr lang="en-US" sz="1200"/>
              <a:t>*Reassignment Briefing requirements per AR 600-8-11</a:t>
            </a:r>
          </a:p>
          <a:p>
            <a:endParaRPr lang="en-US" sz="1200"/>
          </a:p>
        </p:txBody>
      </p:sp>
    </p:spTree>
    <p:extLst>
      <p:ext uri="{BB962C8B-B14F-4D97-AF65-F5344CB8AC3E}">
        <p14:creationId xmlns:p14="http://schemas.microsoft.com/office/powerpoint/2010/main" val="178257832"/>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566" y="1189733"/>
            <a:ext cx="8388709" cy="3657600"/>
          </a:xfrm>
        </p:spPr>
        <p:txBody>
          <a:bodyPr>
            <a:noAutofit/>
          </a:bodyPr>
          <a:lstStyle/>
          <a:p>
            <a:pPr lvl="2">
              <a:lnSpc>
                <a:spcPct val="100000"/>
              </a:lnSpc>
              <a:spcBef>
                <a:spcPts val="0"/>
              </a:spcBef>
            </a:pPr>
            <a:endParaRPr lang="en-US">
              <a:latin typeface="+mn-lt"/>
              <a:ea typeface="Calibri" panose="020F0502020204030204" pitchFamily="34" charset="0"/>
              <a:cs typeface="Times New Roman" panose="02020603050405020304" pitchFamily="18" charset="0"/>
            </a:endParaRPr>
          </a:p>
          <a:p>
            <a:pPr marL="517525" lvl="2" indent="0">
              <a:lnSpc>
                <a:spcPct val="100000"/>
              </a:lnSpc>
              <a:spcBef>
                <a:spcPts val="0"/>
              </a:spcBef>
              <a:buNone/>
            </a:pPr>
            <a:endParaRPr lang="en-US">
              <a:latin typeface="+mn-lt"/>
              <a:ea typeface="Calibri" panose="020F0502020204030204" pitchFamily="34" charset="0"/>
              <a:cs typeface="Times New Roman" panose="02020603050405020304" pitchFamily="18" charset="0"/>
            </a:endParaRPr>
          </a:p>
        </p:txBody>
      </p:sp>
      <p:sp>
        <p:nvSpPr>
          <p:cNvPr id="7" name="Title 1"/>
          <p:cNvSpPr>
            <a:spLocks noGrp="1"/>
          </p:cNvSpPr>
          <p:nvPr>
            <p:ph type="title"/>
          </p:nvPr>
        </p:nvSpPr>
        <p:spPr>
          <a:xfrm>
            <a:off x="700966" y="100584"/>
            <a:ext cx="7772400" cy="480131"/>
          </a:xfrm>
        </p:spPr>
        <p:txBody>
          <a:bodyPr/>
          <a:lstStyle/>
          <a:p>
            <a:r>
              <a:rPr lang="en-US"/>
              <a:t>Reassignment Briefing</a:t>
            </a:r>
          </a:p>
        </p:txBody>
      </p:sp>
      <p:sp>
        <p:nvSpPr>
          <p:cNvPr id="6" name="Content Placeholder 2"/>
          <p:cNvSpPr>
            <a:spLocks noGrp="1"/>
          </p:cNvSpPr>
          <p:nvPr/>
        </p:nvSpPr>
        <p:spPr>
          <a:xfrm>
            <a:off x="293566" y="1189733"/>
            <a:ext cx="8471293" cy="5255672"/>
          </a:xfrm>
          <a:prstGeom prst="rect">
            <a:avLst/>
          </a:prstGeom>
        </p:spPr>
        <p:txBody>
          <a:bodyPr vert="horz" lIns="91440" tIns="45720" rIns="91440" bIns="45720" rtlCol="0">
            <a:noAutofit/>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0">
                <a:latin typeface="+mn-lt"/>
              </a:rPr>
              <a:t>Pets</a:t>
            </a:r>
          </a:p>
          <a:p>
            <a:pPr lvl="1"/>
            <a:r>
              <a:rPr lang="en-US" sz="1800">
                <a:latin typeface="+mn-lt"/>
              </a:rPr>
              <a:t>For Soldiers on a PCS move, there is no entitlement or reimbursement for pet transportation fees, like airplane tickets, pet-friendly hotels, or kennels. Pets or animals may travel with Soldiers at personal expense. </a:t>
            </a:r>
          </a:p>
          <a:p>
            <a:pPr lvl="1"/>
            <a:r>
              <a:rPr lang="en-US" sz="1800">
                <a:latin typeface="+mn-lt"/>
              </a:rPr>
              <a:t>Moving companies cannot ship any live animals. </a:t>
            </a:r>
          </a:p>
          <a:p>
            <a:pPr lvl="1"/>
            <a:r>
              <a:rPr lang="en-US" sz="1800">
                <a:latin typeface="+mn-lt"/>
              </a:rPr>
              <a:t>Soldiers must review the new PDS website to learn about any vaccines and special quarantines pets may have to undergo. These requirements may take months to satisfy; therefore, Soldiers should act quickly.</a:t>
            </a:r>
          </a:p>
          <a:p>
            <a:pPr lvl="1"/>
            <a:r>
              <a:rPr lang="en-US" sz="1800">
                <a:latin typeface="+mn-lt"/>
              </a:rPr>
              <a:t>For OCONUS: Some host countries/international bases may limit the animal species and dog breeds allowed and may have specific quarantine requirements for some animals. This is for dogs and cats only. Soldiers must contact the new PDS before making plans to travel with pets.</a:t>
            </a:r>
          </a:p>
          <a:p>
            <a:pPr lvl="1"/>
            <a:r>
              <a:rPr lang="en-US" sz="1800"/>
              <a:t>Airlines may deny pet shipments d</a:t>
            </a:r>
            <a:r>
              <a:rPr lang="en-US" sz="1800">
                <a:latin typeface="+mn-lt"/>
              </a:rPr>
              <a:t>uring the summer/winter months due to the heat and cold.</a:t>
            </a:r>
          </a:p>
          <a:p>
            <a:pPr lvl="1"/>
            <a:r>
              <a:rPr lang="en-US" sz="1800">
                <a:latin typeface="+mn-lt"/>
              </a:rPr>
              <a:t>Soldiers will pay a pre determined fee for travel for dogs and cats via the Patriot Express Air Mobility Command Flight.</a:t>
            </a:r>
          </a:p>
          <a:p>
            <a:pPr lvl="1"/>
            <a:r>
              <a:rPr lang="en-US" sz="1800">
                <a:latin typeface="+mn-lt"/>
              </a:rPr>
              <a:t>More information is available at:                                     </a:t>
            </a:r>
            <a:r>
              <a:rPr lang="en-US" sz="1600">
                <a:latin typeface="+mn-lt"/>
                <a:hlinkClick r:id="rId3"/>
              </a:rPr>
              <a:t>https://www.amc.af.mil/Home/AMC-Travel-Site/AMC-Pet-Travel-Page/</a:t>
            </a:r>
            <a:r>
              <a:rPr lang="en-US" sz="1600">
                <a:latin typeface="+mn-lt"/>
              </a:rPr>
              <a:t>.</a:t>
            </a:r>
          </a:p>
          <a:p>
            <a:pPr marL="339725" lvl="1" indent="0">
              <a:buNone/>
            </a:pPr>
            <a:br>
              <a:rPr lang="en-US" sz="1400">
                <a:latin typeface="+mn-lt"/>
              </a:rPr>
            </a:br>
            <a:endParaRPr lang="en-US" sz="1400">
              <a:latin typeface="+mn-lt"/>
            </a:endParaRPr>
          </a:p>
          <a:p>
            <a:pPr lvl="1"/>
            <a:endParaRPr lang="en-US" sz="1400">
              <a:latin typeface="+mn-lt"/>
            </a:endParaRPr>
          </a:p>
        </p:txBody>
      </p:sp>
      <p:sp>
        <p:nvSpPr>
          <p:cNvPr id="8" name="Text Placeholder 4"/>
          <p:cNvSpPr>
            <a:spLocks noGrp="1"/>
          </p:cNvSpPr>
          <p:nvPr>
            <p:ph type="body" sz="quarter" idx="15"/>
          </p:nvPr>
        </p:nvSpPr>
        <p:spPr>
          <a:xfrm>
            <a:off x="700965" y="591864"/>
            <a:ext cx="7470627" cy="369332"/>
          </a:xfrm>
        </p:spPr>
        <p:txBody>
          <a:bodyPr/>
          <a:lstStyle/>
          <a:p>
            <a:r>
              <a:rPr lang="en-US"/>
              <a:t>Passport/Visa/Travel Document Requirements</a:t>
            </a:r>
          </a:p>
        </p:txBody>
      </p:sp>
      <p:sp>
        <p:nvSpPr>
          <p:cNvPr id="2" name="Rectangle 1"/>
          <p:cNvSpPr/>
          <p:nvPr/>
        </p:nvSpPr>
        <p:spPr>
          <a:xfrm>
            <a:off x="5570146" y="-66588"/>
            <a:ext cx="3584426" cy="707886"/>
          </a:xfrm>
          <a:prstGeom prst="rect">
            <a:avLst/>
          </a:prstGeom>
        </p:spPr>
        <p:txBody>
          <a:bodyPr wrap="square">
            <a:spAutoFit/>
          </a:bodyPr>
          <a:lstStyle/>
          <a:p>
            <a:r>
              <a:rPr lang="en-US" sz="800">
                <a:solidFill>
                  <a:schemeClr val="bg1"/>
                </a:solidFill>
              </a:rPr>
              <a:t>References:</a:t>
            </a:r>
          </a:p>
          <a:p>
            <a:pPr marL="171450" indent="-171450">
              <a:buFont typeface="Arial" panose="020B0604020202020204" pitchFamily="34" charset="0"/>
              <a:buChar char="•"/>
            </a:pPr>
            <a:r>
              <a:rPr lang="en-US" sz="800">
                <a:solidFill>
                  <a:schemeClr val="bg1"/>
                </a:solidFill>
              </a:rPr>
              <a:t>https://www.amc.af.mil/Home/AMC-Travel-Site/AMC-Pet-Travel-Page/ (AMC Pet Travel Website)</a:t>
            </a:r>
          </a:p>
          <a:p>
            <a:pPr marL="171450" lvl="0" indent="-171450">
              <a:buFont typeface="Arial" panose="020B0604020202020204" pitchFamily="34" charset="0"/>
              <a:buChar char="•"/>
              <a:defRPr/>
            </a:pPr>
            <a:r>
              <a:rPr lang="en-US" sz="800">
                <a:solidFill>
                  <a:schemeClr val="bg1"/>
                </a:solidFill>
              </a:rPr>
              <a:t>https://www.defensetravel.dod.mil/Docs/perdiem/JTR.pdf                  (The Joint Travel Regulations (JTR)), Chapter 050107</a:t>
            </a:r>
          </a:p>
        </p:txBody>
      </p:sp>
    </p:spTree>
    <p:extLst>
      <p:ext uri="{BB962C8B-B14F-4D97-AF65-F5344CB8AC3E}">
        <p14:creationId xmlns:p14="http://schemas.microsoft.com/office/powerpoint/2010/main" val="1489063959"/>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832" y="1135414"/>
            <a:ext cx="8582144" cy="5399201"/>
          </a:xfrm>
        </p:spPr>
        <p:txBody>
          <a:bodyPr>
            <a:noAutofit/>
          </a:bodyPr>
          <a:lstStyle/>
          <a:p>
            <a:pPr>
              <a:lnSpc>
                <a:spcPct val="100000"/>
              </a:lnSpc>
              <a:spcBef>
                <a:spcPts val="0"/>
              </a:spcBef>
            </a:pPr>
            <a:r>
              <a:rPr lang="en-US" sz="1800" b="0">
                <a:latin typeface="+mn-lt"/>
              </a:rPr>
              <a:t> HIV Testing Requirement</a:t>
            </a:r>
          </a:p>
          <a:p>
            <a:pPr lvl="1">
              <a:lnSpc>
                <a:spcPct val="100000"/>
              </a:lnSpc>
              <a:spcBef>
                <a:spcPts val="1000"/>
              </a:spcBef>
            </a:pPr>
            <a:r>
              <a:rPr lang="en-US" sz="1800" b="0">
                <a:latin typeface="+mn-lt"/>
              </a:rPr>
              <a:t>Soldiers who receive overseas AI are required to take an HIV test as part of their Soldier reassignment processing requirements if they have not been tested in the 6 months prior to their departure. </a:t>
            </a:r>
          </a:p>
          <a:p>
            <a:pPr lvl="1">
              <a:lnSpc>
                <a:spcPct val="100000"/>
              </a:lnSpc>
              <a:spcBef>
                <a:spcPts val="1000"/>
              </a:spcBef>
            </a:pPr>
            <a:r>
              <a:rPr lang="en-US" sz="1800">
                <a:latin typeface="+mn-lt"/>
                <a:ea typeface="Calibri" panose="020F0502020204030204" pitchFamily="34" charset="0"/>
                <a:cs typeface="Times New Roman" panose="02020603050405020304" pitchFamily="18" charset="0"/>
              </a:rPr>
              <a:t>Date, time, and location of test will be annotated on DA Form 4036, Medical and Dental Preparation for Overseas Movement(Can be signed on 2</a:t>
            </a:r>
            <a:r>
              <a:rPr lang="en-US" sz="1800" baseline="30000">
                <a:latin typeface="+mn-lt"/>
                <a:ea typeface="Calibri" panose="020F0502020204030204" pitchFamily="34" charset="0"/>
                <a:cs typeface="Times New Roman" panose="02020603050405020304" pitchFamily="18" charset="0"/>
              </a:rPr>
              <a:t>nd</a:t>
            </a:r>
            <a:r>
              <a:rPr lang="en-US" sz="1800">
                <a:latin typeface="+mn-lt"/>
                <a:ea typeface="Calibri" panose="020F0502020204030204" pitchFamily="34" charset="0"/>
                <a:cs typeface="Times New Roman" panose="02020603050405020304" pitchFamily="18" charset="0"/>
              </a:rPr>
              <a:t> Floor at RAHC Tuesday-Thursdays 0700-0800</a:t>
            </a:r>
          </a:p>
          <a:p>
            <a:pPr lvl="1">
              <a:lnSpc>
                <a:spcPct val="100000"/>
              </a:lnSpc>
              <a:spcBef>
                <a:spcPts val="1000"/>
              </a:spcBef>
            </a:pPr>
            <a:r>
              <a:rPr lang="en-US" sz="1800">
                <a:latin typeface="+mn-lt"/>
                <a:ea typeface="Calibri" panose="020F0502020204030204" pitchFamily="34" charset="0"/>
                <a:cs typeface="Times New Roman" panose="02020603050405020304" pitchFamily="18" charset="0"/>
              </a:rPr>
              <a:t>The DA Form 4036 will need to be completed 45-60 days prior to starting PCS leave.</a:t>
            </a:r>
          </a:p>
          <a:p>
            <a:pPr lvl="1">
              <a:lnSpc>
                <a:spcPct val="100000"/>
              </a:lnSpc>
              <a:spcBef>
                <a:spcPts val="1000"/>
              </a:spcBef>
            </a:pPr>
            <a:r>
              <a:rPr lang="en-US" sz="1800" b="0">
                <a:latin typeface="+mn-lt"/>
              </a:rPr>
              <a:t>Those who are HIV infected will be deleted from AI. </a:t>
            </a:r>
          </a:p>
          <a:p>
            <a:pPr marL="517525" lvl="2" indent="0">
              <a:lnSpc>
                <a:spcPct val="100000"/>
              </a:lnSpc>
              <a:spcBef>
                <a:spcPts val="0"/>
              </a:spcBef>
              <a:buNone/>
            </a:pPr>
            <a:endParaRPr lang="en-US" sz="1800" b="0">
              <a:latin typeface="+mn-lt"/>
            </a:endParaRPr>
          </a:p>
        </p:txBody>
      </p:sp>
      <p:sp>
        <p:nvSpPr>
          <p:cNvPr id="5" name="Text Placeholder 4"/>
          <p:cNvSpPr>
            <a:spLocks noGrp="1"/>
          </p:cNvSpPr>
          <p:nvPr>
            <p:ph type="body" sz="quarter" idx="15"/>
          </p:nvPr>
        </p:nvSpPr>
        <p:spPr>
          <a:xfrm>
            <a:off x="700965" y="591864"/>
            <a:ext cx="7470627" cy="369332"/>
          </a:xfrm>
        </p:spPr>
        <p:txBody>
          <a:bodyPr/>
          <a:lstStyle/>
          <a:p>
            <a:r>
              <a:rPr lang="en-US"/>
              <a:t>Human Immunodeficiency Virus (HIV) Testing</a:t>
            </a:r>
          </a:p>
        </p:txBody>
      </p:sp>
      <p:sp>
        <p:nvSpPr>
          <p:cNvPr id="7" name="Title 1"/>
          <p:cNvSpPr>
            <a:spLocks noGrp="1"/>
          </p:cNvSpPr>
          <p:nvPr>
            <p:ph type="title"/>
          </p:nvPr>
        </p:nvSpPr>
        <p:spPr>
          <a:xfrm>
            <a:off x="700966" y="100584"/>
            <a:ext cx="7772400" cy="480131"/>
          </a:xfrm>
        </p:spPr>
        <p:txBody>
          <a:bodyPr/>
          <a:lstStyle/>
          <a:p>
            <a:r>
              <a:rPr lang="en-US"/>
              <a:t>Reassignment Briefing</a:t>
            </a:r>
          </a:p>
        </p:txBody>
      </p:sp>
      <p:sp>
        <p:nvSpPr>
          <p:cNvPr id="2" name="Rectangle 1"/>
          <p:cNvSpPr/>
          <p:nvPr/>
        </p:nvSpPr>
        <p:spPr>
          <a:xfrm>
            <a:off x="5920740" y="-19098"/>
            <a:ext cx="3200400" cy="584775"/>
          </a:xfrm>
          <a:prstGeom prst="rect">
            <a:avLst/>
          </a:prstGeom>
        </p:spPr>
        <p:txBody>
          <a:bodyPr wrap="square">
            <a:spAutoFit/>
          </a:bodyPr>
          <a:lstStyle/>
          <a:p>
            <a:r>
              <a:rPr lang="en-US" sz="800">
                <a:solidFill>
                  <a:schemeClr val="bg1"/>
                </a:solidFill>
              </a:rPr>
              <a:t>References:</a:t>
            </a:r>
          </a:p>
          <a:p>
            <a:pPr marL="171450" indent="-171450">
              <a:buFont typeface="Arial" panose="020B0604020202020204" pitchFamily="34" charset="0"/>
              <a:buChar char="•"/>
            </a:pPr>
            <a:r>
              <a:rPr lang="en-US" sz="800">
                <a:solidFill>
                  <a:schemeClr val="bg1"/>
                </a:solidFill>
              </a:rPr>
              <a:t>AR 600-110 (Identification, Surveillance, and Administration of Personnel Infected with Human Immunodeficiency Virus)</a:t>
            </a:r>
          </a:p>
          <a:p>
            <a:pPr marL="171450" indent="-171450">
              <a:buFont typeface="Arial" panose="020B0604020202020204" pitchFamily="34" charset="0"/>
              <a:buChar char="•"/>
            </a:pPr>
            <a:r>
              <a:rPr lang="en-US" sz="800">
                <a:solidFill>
                  <a:schemeClr val="bg1"/>
                </a:solidFill>
              </a:rPr>
              <a:t>AR 614-30 (Overseas Service)</a:t>
            </a:r>
          </a:p>
        </p:txBody>
      </p:sp>
    </p:spTree>
    <p:extLst>
      <p:ext uri="{BB962C8B-B14F-4D97-AF65-F5344CB8AC3E}">
        <p14:creationId xmlns:p14="http://schemas.microsoft.com/office/powerpoint/2010/main" val="3681211312"/>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566" y="1189733"/>
            <a:ext cx="8388709" cy="5322579"/>
          </a:xfrm>
        </p:spPr>
        <p:txBody>
          <a:bodyPr>
            <a:noAutofit/>
          </a:bodyPr>
          <a:lstStyle/>
          <a:p>
            <a:r>
              <a:rPr lang="en-US" sz="2000" b="0">
                <a:latin typeface="+mn-lt"/>
              </a:rPr>
              <a:t>OCONUS Availability Date</a:t>
            </a:r>
          </a:p>
          <a:p>
            <a:pPr lvl="1"/>
            <a:r>
              <a:rPr lang="en-US" sz="2000"/>
              <a:t>Availability date establishes the earliest authorized flight departure date.</a:t>
            </a:r>
          </a:p>
          <a:p>
            <a:pPr lvl="1"/>
            <a:r>
              <a:rPr lang="en-US" sz="2000"/>
              <a:t>Enlisted and Officer Soldiers</a:t>
            </a:r>
          </a:p>
          <a:p>
            <a:pPr lvl="2"/>
            <a:r>
              <a:rPr lang="en-US"/>
              <a:t>Availability date is set to ten (10) calendar days prior to the Soldier’s HRC established report date.</a:t>
            </a:r>
            <a:endParaRPr lang="en-US" b="0"/>
          </a:p>
          <a:p>
            <a:pPr lvl="1"/>
            <a:r>
              <a:rPr lang="en-US" sz="2000"/>
              <a:t>Soldiers may fly up to nine days past their availability date, unless otherwise stated in orders.</a:t>
            </a:r>
          </a:p>
          <a:p>
            <a:pPr lvl="1"/>
            <a:r>
              <a:rPr lang="en-US" sz="2000"/>
              <a:t>The availability date is documented as the "Avail date“ on the last page of PCS orders.</a:t>
            </a:r>
            <a:endParaRPr lang="en-US" sz="2000" b="0">
              <a:latin typeface="+mn-lt"/>
            </a:endParaRPr>
          </a:p>
        </p:txBody>
      </p:sp>
      <p:sp>
        <p:nvSpPr>
          <p:cNvPr id="5" name="Text Placeholder 4"/>
          <p:cNvSpPr>
            <a:spLocks noGrp="1"/>
          </p:cNvSpPr>
          <p:nvPr>
            <p:ph type="body" sz="quarter" idx="15"/>
          </p:nvPr>
        </p:nvSpPr>
        <p:spPr>
          <a:xfrm>
            <a:off x="700965" y="591864"/>
            <a:ext cx="7470627" cy="369332"/>
          </a:xfrm>
        </p:spPr>
        <p:txBody>
          <a:bodyPr/>
          <a:lstStyle/>
          <a:p>
            <a:r>
              <a:rPr lang="en-US"/>
              <a:t>Availability Date</a:t>
            </a:r>
          </a:p>
        </p:txBody>
      </p:sp>
      <p:sp>
        <p:nvSpPr>
          <p:cNvPr id="7" name="Title 1"/>
          <p:cNvSpPr>
            <a:spLocks noGrp="1"/>
          </p:cNvSpPr>
          <p:nvPr>
            <p:ph type="title"/>
          </p:nvPr>
        </p:nvSpPr>
        <p:spPr>
          <a:xfrm>
            <a:off x="700966" y="100584"/>
            <a:ext cx="7772400" cy="480131"/>
          </a:xfrm>
        </p:spPr>
        <p:txBody>
          <a:bodyPr/>
          <a:lstStyle/>
          <a:p>
            <a:r>
              <a:rPr lang="en-US"/>
              <a:t>Reassignment Briefing</a:t>
            </a:r>
          </a:p>
        </p:txBody>
      </p:sp>
      <p:sp>
        <p:nvSpPr>
          <p:cNvPr id="2" name="Rectangle 1"/>
          <p:cNvSpPr/>
          <p:nvPr/>
        </p:nvSpPr>
        <p:spPr>
          <a:xfrm>
            <a:off x="7034166" y="49383"/>
            <a:ext cx="2065228" cy="461665"/>
          </a:xfrm>
          <a:prstGeom prst="rect">
            <a:avLst/>
          </a:prstGeom>
        </p:spPr>
        <p:txBody>
          <a:bodyPr wrap="square">
            <a:spAutoFit/>
          </a:bodyPr>
          <a:lstStyle/>
          <a:p>
            <a:r>
              <a:rPr lang="en-US" sz="800">
                <a:solidFill>
                  <a:schemeClr val="bg1"/>
                </a:solidFill>
              </a:rPr>
              <a:t>References:</a:t>
            </a:r>
          </a:p>
          <a:p>
            <a:pPr marL="171450" indent="-171450">
              <a:buFont typeface="Arial" panose="020B0604020202020204" pitchFamily="34" charset="0"/>
              <a:buChar char="•"/>
            </a:pPr>
            <a:r>
              <a:rPr lang="en-US" sz="800">
                <a:solidFill>
                  <a:schemeClr val="bg1"/>
                </a:solidFill>
              </a:rPr>
              <a:t>AR 600-8-105 (Military Orders)</a:t>
            </a:r>
          </a:p>
          <a:p>
            <a:pPr marL="171450" indent="-171450">
              <a:buFont typeface="Arial" panose="020B0604020202020204" pitchFamily="34" charset="0"/>
              <a:buChar char="•"/>
            </a:pPr>
            <a:r>
              <a:rPr lang="en-US" sz="800">
                <a:solidFill>
                  <a:schemeClr val="bg1"/>
                </a:solidFill>
              </a:rPr>
              <a:t>DA PAM 600-8-105 (Military Orders)</a:t>
            </a:r>
          </a:p>
        </p:txBody>
      </p:sp>
    </p:spTree>
    <p:extLst>
      <p:ext uri="{BB962C8B-B14F-4D97-AF65-F5344CB8AC3E}">
        <p14:creationId xmlns:p14="http://schemas.microsoft.com/office/powerpoint/2010/main" val="1915364835"/>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566" y="1189733"/>
            <a:ext cx="8388709" cy="5187918"/>
          </a:xfrm>
        </p:spPr>
        <p:txBody>
          <a:bodyPr>
            <a:noAutofit/>
          </a:bodyPr>
          <a:lstStyle/>
          <a:p>
            <a:r>
              <a:rPr lang="en-US" sz="1800" b="0">
                <a:latin typeface="+mj-lt"/>
              </a:rPr>
              <a:t>Travel Time</a:t>
            </a:r>
          </a:p>
          <a:p>
            <a:pPr lvl="1"/>
            <a:r>
              <a:rPr lang="en-US" sz="1800" b="0">
                <a:latin typeface="+mj-lt"/>
              </a:rPr>
              <a:t>A Soldier and/or dependent is authorized travel time to complete a PCS move. </a:t>
            </a:r>
            <a:endParaRPr lang="en-US" sz="1800">
              <a:latin typeface="+mj-lt"/>
            </a:endParaRPr>
          </a:p>
          <a:p>
            <a:pPr lvl="1"/>
            <a:r>
              <a:rPr lang="en-US" sz="1800" b="0">
                <a:latin typeface="+mj-lt"/>
              </a:rPr>
              <a:t>If the ordered travel is 400 or fewer miles and the traveler uses a POV, then 1 day of travel is authorized for the official distance. If the distance is greater than 400 miles, then divide by 350 to determine the number of authorized travel days. If the remainder is 51 or more, one additional travel day is allowed.</a:t>
            </a:r>
          </a:p>
          <a:p>
            <a:pPr lvl="1"/>
            <a:r>
              <a:rPr lang="en-US" sz="1800">
                <a:latin typeface="+mj-lt"/>
              </a:rPr>
              <a:t>If travel is by commercial air, one day is allowed in the CONUS and within areas outside the CONUS (OCONUS). 	</a:t>
            </a:r>
          </a:p>
          <a:p>
            <a:pPr lvl="1"/>
            <a:endParaRPr lang="en-US" sz="2000" b="0"/>
          </a:p>
          <a:p>
            <a:pPr lvl="1"/>
            <a:endParaRPr lang="en-US" sz="2000">
              <a:latin typeface="+mn-lt"/>
            </a:endParaRPr>
          </a:p>
          <a:p>
            <a:endParaRPr lang="en-US" sz="2000">
              <a:latin typeface="+mn-lt"/>
            </a:endParaRPr>
          </a:p>
          <a:p>
            <a:pPr marL="0" indent="0">
              <a:buNone/>
            </a:pPr>
            <a:endParaRPr lang="en-US" sz="2000">
              <a:latin typeface="+mn-lt"/>
            </a:endParaRPr>
          </a:p>
          <a:p>
            <a:pPr marL="0" indent="0">
              <a:buNone/>
            </a:pPr>
            <a:endParaRPr lang="en-US" sz="2000" b="0">
              <a:latin typeface="+mn-lt"/>
            </a:endParaRPr>
          </a:p>
        </p:txBody>
      </p:sp>
      <p:sp>
        <p:nvSpPr>
          <p:cNvPr id="5" name="Text Placeholder 4"/>
          <p:cNvSpPr>
            <a:spLocks noGrp="1"/>
          </p:cNvSpPr>
          <p:nvPr>
            <p:ph type="body" sz="quarter" idx="15"/>
          </p:nvPr>
        </p:nvSpPr>
        <p:spPr>
          <a:xfrm>
            <a:off x="700965" y="591864"/>
            <a:ext cx="7470627" cy="369332"/>
          </a:xfrm>
        </p:spPr>
        <p:txBody>
          <a:bodyPr/>
          <a:lstStyle/>
          <a:p>
            <a:r>
              <a:rPr lang="en-US"/>
              <a:t>Finance Travel Entitlements</a:t>
            </a:r>
          </a:p>
        </p:txBody>
      </p:sp>
      <p:sp>
        <p:nvSpPr>
          <p:cNvPr id="7" name="Title 1"/>
          <p:cNvSpPr>
            <a:spLocks noGrp="1"/>
          </p:cNvSpPr>
          <p:nvPr>
            <p:ph type="title"/>
          </p:nvPr>
        </p:nvSpPr>
        <p:spPr>
          <a:xfrm>
            <a:off x="700966" y="100584"/>
            <a:ext cx="7772400" cy="480131"/>
          </a:xfrm>
        </p:spPr>
        <p:txBody>
          <a:bodyPr/>
          <a:lstStyle/>
          <a:p>
            <a:r>
              <a:rPr lang="en-US"/>
              <a:t>Reassignment Briefing</a:t>
            </a:r>
          </a:p>
        </p:txBody>
      </p:sp>
      <p:sp>
        <p:nvSpPr>
          <p:cNvPr id="2" name="Rectangle 1"/>
          <p:cNvSpPr/>
          <p:nvPr/>
        </p:nvSpPr>
        <p:spPr>
          <a:xfrm>
            <a:off x="6096584" y="11151"/>
            <a:ext cx="3025114" cy="461665"/>
          </a:xfrm>
          <a:prstGeom prst="rect">
            <a:avLst/>
          </a:prstGeom>
        </p:spPr>
        <p:txBody>
          <a:bodyPr wrap="square">
            <a:spAutoFit/>
          </a:bodyPr>
          <a:lstStyle/>
          <a:p>
            <a:r>
              <a:rPr lang="en-US" sz="800">
                <a:solidFill>
                  <a:schemeClr val="bg1"/>
                </a:solidFill>
              </a:rPr>
              <a:t>References:</a:t>
            </a:r>
          </a:p>
          <a:p>
            <a:pPr marL="171450" indent="-171450">
              <a:buFont typeface="Arial" panose="020B0604020202020204" pitchFamily="34" charset="0"/>
              <a:buChar char="•"/>
            </a:pPr>
            <a:r>
              <a:rPr lang="en-US" sz="800">
                <a:solidFill>
                  <a:schemeClr val="bg1"/>
                </a:solidFill>
              </a:rPr>
              <a:t>https://www.defensetravel.dod.mil/Docs/perdiem/JTR.pdf (The Joint Travel Regulations (JTR)), Chapter 050205</a:t>
            </a:r>
          </a:p>
        </p:txBody>
      </p:sp>
    </p:spTree>
    <p:extLst>
      <p:ext uri="{BB962C8B-B14F-4D97-AF65-F5344CB8AC3E}">
        <p14:creationId xmlns:p14="http://schemas.microsoft.com/office/powerpoint/2010/main" val="1949975684"/>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566" y="1189732"/>
            <a:ext cx="8388709" cy="4315180"/>
          </a:xfrm>
        </p:spPr>
        <p:txBody>
          <a:bodyPr>
            <a:noAutofit/>
          </a:bodyPr>
          <a:lstStyle/>
          <a:p>
            <a:r>
              <a:rPr lang="en-US" sz="2000" b="0">
                <a:latin typeface="+mn-lt"/>
              </a:rPr>
              <a:t>Mileage and Transportation Allowance</a:t>
            </a:r>
          </a:p>
          <a:p>
            <a:pPr marL="407098" lvl="3" indent="-173736">
              <a:spcBef>
                <a:spcPts val="600"/>
              </a:spcBef>
              <a:buFont typeface="Arial" panose="020B0604020202020204" pitchFamily="34" charset="0"/>
              <a:buChar char="•"/>
            </a:pPr>
            <a:r>
              <a:rPr lang="en-US" sz="2000" b="0">
                <a:latin typeface="+mn-lt"/>
              </a:rPr>
              <a:t>Use of a privately owned vehicle (POV) is reimbursed at a per-mile rate rather than actual operating expenses. </a:t>
            </a:r>
            <a:r>
              <a:rPr lang="en-US" sz="2000">
                <a:latin typeface="+mn-lt"/>
              </a:rPr>
              <a:t>Distances are determined by the Defense Table of Official Distances (DTOD). </a:t>
            </a:r>
          </a:p>
          <a:p>
            <a:pPr marL="407098" lvl="3" indent="-173736">
              <a:spcBef>
                <a:spcPts val="600"/>
              </a:spcBef>
              <a:buFont typeface="Arial" panose="020B0604020202020204" pitchFamily="34" charset="0"/>
              <a:buChar char="•"/>
            </a:pPr>
            <a:r>
              <a:rPr lang="en-US" sz="2000">
                <a:latin typeface="+mn-lt"/>
              </a:rPr>
              <a:t>A Soldier authorized travel for a dependent can be reimbursed when they use two POVs. More than two POVs may only be approved through the Secretarial Process (HQDA, DCS G1, Compensation and Entitlements Branch). </a:t>
            </a:r>
          </a:p>
          <a:p>
            <a:pPr marL="407098" lvl="3" indent="-173736">
              <a:spcBef>
                <a:spcPts val="600"/>
              </a:spcBef>
              <a:buFont typeface="Arial" panose="020B0604020202020204" pitchFamily="34" charset="0"/>
              <a:buChar char="•"/>
            </a:pPr>
            <a:r>
              <a:rPr lang="en-US" sz="2000"/>
              <a:t>Mileage and per diem rates are available on the Defense Travel Management Officer website, under Travel and Transportation Rules, at </a:t>
            </a:r>
            <a:r>
              <a:rPr lang="en-US" sz="2000">
                <a:hlinkClick r:id="rId3"/>
              </a:rPr>
              <a:t>https://www.defensetravel.dod.mil/index.cfm</a:t>
            </a:r>
            <a:r>
              <a:rPr lang="en-US" sz="2000"/>
              <a:t>.</a:t>
            </a:r>
          </a:p>
          <a:p>
            <a:pPr marL="407098" lvl="3" indent="-173736">
              <a:spcBef>
                <a:spcPts val="600"/>
              </a:spcBef>
              <a:buFont typeface="Arial" panose="020B0604020202020204" pitchFamily="34" charset="0"/>
              <a:buChar char="•"/>
            </a:pPr>
            <a:endParaRPr lang="en-US" sz="2000">
              <a:latin typeface="+mn-lt"/>
            </a:endParaRPr>
          </a:p>
          <a:p>
            <a:pPr marL="341312" lvl="1" indent="0">
              <a:buNone/>
            </a:pPr>
            <a:endParaRPr lang="en-US" sz="1400">
              <a:latin typeface="+mn-lt"/>
            </a:endParaRPr>
          </a:p>
        </p:txBody>
      </p:sp>
      <p:sp>
        <p:nvSpPr>
          <p:cNvPr id="5" name="Text Placeholder 4"/>
          <p:cNvSpPr>
            <a:spLocks noGrp="1"/>
          </p:cNvSpPr>
          <p:nvPr>
            <p:ph type="body" sz="quarter" idx="15"/>
          </p:nvPr>
        </p:nvSpPr>
        <p:spPr>
          <a:xfrm>
            <a:off x="700965" y="591864"/>
            <a:ext cx="7470627" cy="369332"/>
          </a:xfrm>
        </p:spPr>
        <p:txBody>
          <a:bodyPr/>
          <a:lstStyle/>
          <a:p>
            <a:r>
              <a:rPr lang="en-US"/>
              <a:t>Finance Travel Entitlements</a:t>
            </a:r>
          </a:p>
        </p:txBody>
      </p:sp>
      <p:sp>
        <p:nvSpPr>
          <p:cNvPr id="7" name="Title 1"/>
          <p:cNvSpPr>
            <a:spLocks noGrp="1"/>
          </p:cNvSpPr>
          <p:nvPr>
            <p:ph type="title"/>
          </p:nvPr>
        </p:nvSpPr>
        <p:spPr>
          <a:xfrm>
            <a:off x="700966" y="100584"/>
            <a:ext cx="7772400" cy="480131"/>
          </a:xfrm>
        </p:spPr>
        <p:txBody>
          <a:bodyPr/>
          <a:lstStyle/>
          <a:p>
            <a:r>
              <a:rPr lang="en-US"/>
              <a:t>Reassignment Briefing</a:t>
            </a:r>
          </a:p>
        </p:txBody>
      </p:sp>
      <p:sp>
        <p:nvSpPr>
          <p:cNvPr id="2" name="Rectangle 1"/>
          <p:cNvSpPr/>
          <p:nvPr/>
        </p:nvSpPr>
        <p:spPr>
          <a:xfrm>
            <a:off x="6064795" y="15931"/>
            <a:ext cx="3058164" cy="461665"/>
          </a:xfrm>
          <a:prstGeom prst="rect">
            <a:avLst/>
          </a:prstGeom>
        </p:spPr>
        <p:txBody>
          <a:bodyPr wrap="square">
            <a:spAutoFit/>
          </a:bodyPr>
          <a:lstStyle/>
          <a:p>
            <a:r>
              <a:rPr lang="en-US" sz="800">
                <a:solidFill>
                  <a:schemeClr val="bg1"/>
                </a:solidFill>
              </a:rPr>
              <a:t>References:</a:t>
            </a:r>
          </a:p>
          <a:p>
            <a:pPr marL="171450" indent="-171450">
              <a:buFont typeface="Arial" panose="020B0604020202020204" pitchFamily="34" charset="0"/>
              <a:buChar char="•"/>
            </a:pPr>
            <a:r>
              <a:rPr lang="en-US" sz="800">
                <a:solidFill>
                  <a:schemeClr val="bg1"/>
                </a:solidFill>
              </a:rPr>
              <a:t>https://www.defensetravel.dod.mil/Docs/perdiem/JTR.pdf (The Joint Travel Regulations (JTR)), Chapter 050203</a:t>
            </a:r>
          </a:p>
        </p:txBody>
      </p:sp>
    </p:spTree>
    <p:extLst>
      <p:ext uri="{BB962C8B-B14F-4D97-AF65-F5344CB8AC3E}">
        <p14:creationId xmlns:p14="http://schemas.microsoft.com/office/powerpoint/2010/main" val="4026788066"/>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566" y="1189731"/>
            <a:ext cx="8388709" cy="4776171"/>
          </a:xfrm>
        </p:spPr>
        <p:txBody>
          <a:bodyPr>
            <a:noAutofit/>
          </a:bodyPr>
          <a:lstStyle/>
          <a:p>
            <a:r>
              <a:rPr lang="en-US" sz="2000" b="0">
                <a:latin typeface="+mn-lt"/>
              </a:rPr>
              <a:t>Per Diem</a:t>
            </a:r>
          </a:p>
          <a:p>
            <a:pPr marL="407098" lvl="3" indent="-173736">
              <a:spcBef>
                <a:spcPts val="600"/>
              </a:spcBef>
              <a:buFont typeface="Arial" panose="020B0604020202020204" pitchFamily="34" charset="0"/>
              <a:buChar char="•"/>
            </a:pPr>
            <a:r>
              <a:rPr lang="en-US" sz="2000">
                <a:latin typeface="+mn-lt"/>
              </a:rPr>
              <a:t>The per diem allowance is a daily rate meant to cover living expenses (lodging, meals, and incidental expenses). It provides the maximum amount a traveler may be reimbursed for lodging, meals, and incidental expenses at a specific location (official duty location or authorized stopover).</a:t>
            </a:r>
          </a:p>
          <a:p>
            <a:pPr marL="407098" lvl="3" indent="-173736">
              <a:spcBef>
                <a:spcPts val="600"/>
              </a:spcBef>
              <a:buFont typeface="Arial" panose="020B0604020202020204" pitchFamily="34" charset="0"/>
              <a:buChar char="•"/>
            </a:pPr>
            <a:r>
              <a:rPr lang="en-US" sz="2000">
                <a:latin typeface="+mn-lt"/>
              </a:rPr>
              <a:t>When dependent travel is authorized, per diem is payable for travel directly from the old PDS to the new PDS. PCS allowances are not authorized for dependent travel to, from, or while at an en-route TDY location. </a:t>
            </a:r>
          </a:p>
          <a:p>
            <a:pPr marL="407098" lvl="3" indent="-173736">
              <a:spcBef>
                <a:spcPts val="600"/>
              </a:spcBef>
              <a:buFont typeface="Arial" panose="020B0604020202020204" pitchFamily="34" charset="0"/>
              <a:buChar char="•"/>
            </a:pPr>
            <a:r>
              <a:rPr lang="en-US" sz="2000">
                <a:latin typeface="+mn-lt"/>
              </a:rPr>
              <a:t>When dependents travel with the Soldier, dependent per diem is paid at 75% of the Soldier rate for dependents 12 years or older, and at 50% for dependents under 12.</a:t>
            </a:r>
          </a:p>
          <a:p>
            <a:pPr marL="407098" lvl="3" indent="-173736">
              <a:spcBef>
                <a:spcPts val="600"/>
              </a:spcBef>
              <a:buFont typeface="Arial" panose="020B0604020202020204" pitchFamily="34" charset="0"/>
              <a:buChar char="•"/>
            </a:pPr>
            <a:r>
              <a:rPr lang="en-US" sz="2000">
                <a:latin typeface="+mn-lt"/>
              </a:rPr>
              <a:t>When dependents travel separately from the Soldier, per diem is paid at 100% for the first dependent, with additional dependents paid at 75% if 12 years or older, and at 50% if under 12.</a:t>
            </a:r>
          </a:p>
        </p:txBody>
      </p:sp>
      <p:sp>
        <p:nvSpPr>
          <p:cNvPr id="5" name="Text Placeholder 4"/>
          <p:cNvSpPr>
            <a:spLocks noGrp="1"/>
          </p:cNvSpPr>
          <p:nvPr>
            <p:ph type="body" sz="quarter" idx="15"/>
          </p:nvPr>
        </p:nvSpPr>
        <p:spPr>
          <a:xfrm>
            <a:off x="700965" y="591864"/>
            <a:ext cx="7470627" cy="369332"/>
          </a:xfrm>
        </p:spPr>
        <p:txBody>
          <a:bodyPr/>
          <a:lstStyle/>
          <a:p>
            <a:r>
              <a:rPr lang="en-US"/>
              <a:t>Finance Travel Entitlements</a:t>
            </a:r>
          </a:p>
        </p:txBody>
      </p:sp>
      <p:sp>
        <p:nvSpPr>
          <p:cNvPr id="7" name="Title 1"/>
          <p:cNvSpPr>
            <a:spLocks noGrp="1"/>
          </p:cNvSpPr>
          <p:nvPr>
            <p:ph type="title"/>
          </p:nvPr>
        </p:nvSpPr>
        <p:spPr>
          <a:xfrm>
            <a:off x="700966" y="100584"/>
            <a:ext cx="7772400" cy="480131"/>
          </a:xfrm>
        </p:spPr>
        <p:txBody>
          <a:bodyPr/>
          <a:lstStyle/>
          <a:p>
            <a:r>
              <a:rPr lang="en-US"/>
              <a:t>Reassignment Briefing</a:t>
            </a:r>
          </a:p>
        </p:txBody>
      </p:sp>
      <p:sp>
        <p:nvSpPr>
          <p:cNvPr id="6" name="Content Placeholder 2"/>
          <p:cNvSpPr txBox="1">
            <a:spLocks/>
          </p:cNvSpPr>
          <p:nvPr/>
        </p:nvSpPr>
        <p:spPr>
          <a:xfrm>
            <a:off x="425469" y="6119830"/>
            <a:ext cx="8388709" cy="449118"/>
          </a:xfrm>
          <a:prstGeom prst="rect">
            <a:avLst/>
          </a:prstGeom>
        </p:spPr>
        <p:txBody>
          <a:bodyPr vert="horz" lIns="91440" tIns="45720" rIns="91440" bIns="45720" rtlCol="0">
            <a:noAutofit/>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1200">
                <a:latin typeface="+mn-lt"/>
              </a:rPr>
              <a:t>Mileage and per diem rates are available on the Defense Travel Management Officer website at </a:t>
            </a:r>
            <a:r>
              <a:rPr lang="en-US" sz="1200">
                <a:latin typeface="+mn-lt"/>
                <a:hlinkClick r:id="rId3"/>
              </a:rPr>
              <a:t>https://www.defensetravel.dod.mil/index.cfm</a:t>
            </a:r>
            <a:r>
              <a:rPr lang="en-US" sz="1200">
                <a:latin typeface="+mn-lt"/>
              </a:rPr>
              <a:t> under Travel and Transportation Rules.</a:t>
            </a:r>
            <a:endParaRPr lang="en-US">
              <a:latin typeface="+mn-lt"/>
              <a:ea typeface="Calibri" panose="020F0502020204030204" pitchFamily="34" charset="0"/>
              <a:cs typeface="Times New Roman" panose="02020603050405020304" pitchFamily="18" charset="0"/>
            </a:endParaRPr>
          </a:p>
        </p:txBody>
      </p:sp>
      <p:sp>
        <p:nvSpPr>
          <p:cNvPr id="2" name="Rectangle 1"/>
          <p:cNvSpPr/>
          <p:nvPr/>
        </p:nvSpPr>
        <p:spPr>
          <a:xfrm>
            <a:off x="6174953" y="-67737"/>
            <a:ext cx="2947013" cy="707886"/>
          </a:xfrm>
          <a:prstGeom prst="rect">
            <a:avLst/>
          </a:prstGeom>
        </p:spPr>
        <p:txBody>
          <a:bodyPr wrap="square">
            <a:spAutoFit/>
          </a:bodyPr>
          <a:lstStyle/>
          <a:p>
            <a:r>
              <a:rPr lang="en-US" sz="800">
                <a:solidFill>
                  <a:schemeClr val="bg1"/>
                </a:solidFill>
              </a:rPr>
              <a:t>References:</a:t>
            </a:r>
          </a:p>
          <a:p>
            <a:pPr marL="171450" indent="-171450">
              <a:buFont typeface="Arial" panose="020B0604020202020204" pitchFamily="34" charset="0"/>
              <a:buChar char="•"/>
            </a:pPr>
            <a:r>
              <a:rPr lang="en-US" sz="800">
                <a:solidFill>
                  <a:schemeClr val="bg1"/>
                </a:solidFill>
              </a:rPr>
              <a:t>https://www.defensetravel.dod.mil/Docs/perdiem/JTR.pdf (The Joint Travel Regulations (JTR)), Chapter 0503</a:t>
            </a:r>
          </a:p>
          <a:p>
            <a:pPr marL="171450" indent="-171450">
              <a:buFont typeface="Arial" panose="020B0604020202020204" pitchFamily="34" charset="0"/>
              <a:buChar char="•"/>
            </a:pPr>
            <a:r>
              <a:rPr lang="en-US" sz="800">
                <a:solidFill>
                  <a:schemeClr val="bg1"/>
                </a:solidFill>
              </a:rPr>
              <a:t>https://www.defensetravel.dod.mil/index.cfm         (Defense Travel Management Officer Website)</a:t>
            </a:r>
          </a:p>
        </p:txBody>
      </p:sp>
    </p:spTree>
    <p:extLst>
      <p:ext uri="{BB962C8B-B14F-4D97-AF65-F5344CB8AC3E}">
        <p14:creationId xmlns:p14="http://schemas.microsoft.com/office/powerpoint/2010/main" val="3752732736"/>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gray">
          <a:xfrm>
            <a:off x="699647" y="103825"/>
            <a:ext cx="7772400" cy="480131"/>
          </a:xfrm>
          <a:prstGeom prst="rect">
            <a:avLst/>
          </a:prstGeom>
        </p:spPr>
        <p:txBody>
          <a:bodyPr vert="horz" lIns="182880" tIns="45720" rIns="91440" bIns="45720" rtlCol="0" anchor="t" anchorCtr="0">
            <a:spAutoFit/>
          </a:bodyPr>
          <a:lstStyle>
            <a:lvl1pPr marL="0" algn="l" defTabSz="914400" rtl="0" eaLnBrk="1" latinLnBrk="0" hangingPunct="1">
              <a:lnSpc>
                <a:spcPct val="90000"/>
              </a:lnSpc>
              <a:spcBef>
                <a:spcPct val="0"/>
              </a:spcBef>
              <a:buNone/>
              <a:defRPr lang="en-US" sz="2800" b="1" kern="1200" dirty="0">
                <a:solidFill>
                  <a:srgbClr val="7F7F73"/>
                </a:solidFill>
                <a:latin typeface="Arial" panose="020B0604020202020204" pitchFamily="34" charset="0"/>
                <a:ea typeface="+mj-ea"/>
                <a:cs typeface="Arial" panose="020B0604020202020204" pitchFamily="34" charset="0"/>
              </a:defRPr>
            </a:lvl1pPr>
          </a:lstStyle>
          <a:p>
            <a:r>
              <a:rPr lang="en-US"/>
              <a:t>Reassignment Briefing</a:t>
            </a:r>
          </a:p>
        </p:txBody>
      </p:sp>
      <p:sp>
        <p:nvSpPr>
          <p:cNvPr id="5" name="Content Placeholder 2"/>
          <p:cNvSpPr txBox="1">
            <a:spLocks/>
          </p:cNvSpPr>
          <p:nvPr/>
        </p:nvSpPr>
        <p:spPr>
          <a:xfrm>
            <a:off x="293566" y="1167431"/>
            <a:ext cx="8627410" cy="5356033"/>
          </a:xfrm>
          <a:prstGeom prst="rect">
            <a:avLst/>
          </a:prstGeom>
        </p:spPr>
        <p:txBody>
          <a:bodyPr>
            <a:noAutofit/>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0">
                <a:latin typeface="+mn-lt"/>
              </a:rPr>
              <a:t>Dislocation Allowance (DLA)</a:t>
            </a:r>
          </a:p>
          <a:p>
            <a:pPr lvl="1"/>
            <a:r>
              <a:rPr lang="en-US" sz="2000" b="0"/>
              <a:t>DLA is a flat amount that partially reimburses a Soldier for expenses incurred in moving a household. </a:t>
            </a:r>
          </a:p>
          <a:p>
            <a:pPr lvl="1"/>
            <a:r>
              <a:rPr lang="en-US" sz="2000" b="0"/>
              <a:t>Soldiers with dependents who relocate in connection with the PCS are entitled to with-dependents rate DLA. Authorization to relocate dependents must be included in the orders. Soldiers are entitled to without-dependent rate when they have dependents who do not move.</a:t>
            </a:r>
          </a:p>
          <a:p>
            <a:pPr lvl="1"/>
            <a:r>
              <a:rPr lang="en-US" sz="2000"/>
              <a:t>DLA is not authorized for assignment to the first PDS unless dependents move with the Soldier.</a:t>
            </a:r>
          </a:p>
          <a:p>
            <a:pPr lvl="1"/>
            <a:r>
              <a:rPr lang="en-US" sz="2000"/>
              <a:t>DLA is not authorized for Soldiers without dependents who move into government quarters at the new PDS.</a:t>
            </a:r>
          </a:p>
          <a:p>
            <a:pPr lvl="1"/>
            <a:r>
              <a:rPr lang="en-US" sz="2000"/>
              <a:t>Dual military members without dependents may be eligible for DLA, if living in separate dwelling due to military orders, or when both are without dependents and are moving into family-type government quarters at the new PDS.</a:t>
            </a:r>
          </a:p>
          <a:p>
            <a:pPr lvl="1"/>
            <a:r>
              <a:rPr lang="en-US" sz="2000"/>
              <a:t>If paying child support, DLA without-dependent rate is payable. </a:t>
            </a:r>
          </a:p>
          <a:p>
            <a:pPr lvl="1"/>
            <a:endParaRPr lang="en-US" sz="2000" b="0"/>
          </a:p>
        </p:txBody>
      </p:sp>
      <p:sp>
        <p:nvSpPr>
          <p:cNvPr id="7" name="Text Placeholder 4"/>
          <p:cNvSpPr txBox="1">
            <a:spLocks/>
          </p:cNvSpPr>
          <p:nvPr/>
        </p:nvSpPr>
        <p:spPr>
          <a:xfrm>
            <a:off x="790173" y="591864"/>
            <a:ext cx="7470627" cy="369332"/>
          </a:xfrm>
          <a:prstGeom prst="rect">
            <a:avLst/>
          </a:prstGeom>
        </p:spPr>
        <p:txBody>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a:ea typeface="+mj-ea"/>
              </a:rPr>
              <a:t>Finance Travel Entitlements</a:t>
            </a:r>
          </a:p>
        </p:txBody>
      </p:sp>
      <p:sp>
        <p:nvSpPr>
          <p:cNvPr id="2" name="Rectangle 1"/>
          <p:cNvSpPr/>
          <p:nvPr/>
        </p:nvSpPr>
        <p:spPr>
          <a:xfrm>
            <a:off x="6173776" y="69294"/>
            <a:ext cx="2947920" cy="461665"/>
          </a:xfrm>
          <a:prstGeom prst="rect">
            <a:avLst/>
          </a:prstGeom>
        </p:spPr>
        <p:txBody>
          <a:bodyPr wrap="square">
            <a:spAutoFit/>
          </a:bodyPr>
          <a:lstStyle/>
          <a:p>
            <a:r>
              <a:rPr lang="en-US" sz="800">
                <a:solidFill>
                  <a:schemeClr val="bg1"/>
                </a:solidFill>
              </a:rPr>
              <a:t>References:</a:t>
            </a:r>
          </a:p>
          <a:p>
            <a:pPr marL="171450" indent="-171450">
              <a:buFont typeface="Arial" panose="020B0604020202020204" pitchFamily="34" charset="0"/>
              <a:buChar char="•"/>
            </a:pPr>
            <a:r>
              <a:rPr lang="en-US" sz="800">
                <a:solidFill>
                  <a:schemeClr val="bg1"/>
                </a:solidFill>
              </a:rPr>
              <a:t>https://www.defensetravel.dod.mil/Docs/perdiem/JTR.pdf (The Joint Travel Regulations (JTR)), Chapter 0505</a:t>
            </a:r>
          </a:p>
        </p:txBody>
      </p:sp>
    </p:spTree>
    <p:extLst>
      <p:ext uri="{BB962C8B-B14F-4D97-AF65-F5344CB8AC3E}">
        <p14:creationId xmlns:p14="http://schemas.microsoft.com/office/powerpoint/2010/main" val="2960937307"/>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gray">
          <a:xfrm>
            <a:off x="699647" y="103825"/>
            <a:ext cx="7772400" cy="480131"/>
          </a:xfrm>
          <a:prstGeom prst="rect">
            <a:avLst/>
          </a:prstGeom>
        </p:spPr>
        <p:txBody>
          <a:bodyPr vert="horz" lIns="182880" tIns="45720" rIns="91440" bIns="45720" rtlCol="0" anchor="t" anchorCtr="0">
            <a:spAutoFit/>
          </a:bodyPr>
          <a:lstStyle>
            <a:lvl1pPr marL="0" algn="l" defTabSz="914400" rtl="0" eaLnBrk="1" latinLnBrk="0" hangingPunct="1">
              <a:lnSpc>
                <a:spcPct val="90000"/>
              </a:lnSpc>
              <a:spcBef>
                <a:spcPct val="0"/>
              </a:spcBef>
              <a:buNone/>
              <a:defRPr lang="en-US" sz="2800" b="1" kern="1200" dirty="0">
                <a:solidFill>
                  <a:srgbClr val="7F7F73"/>
                </a:solidFill>
                <a:latin typeface="Arial" panose="020B0604020202020204" pitchFamily="34" charset="0"/>
                <a:ea typeface="+mj-ea"/>
                <a:cs typeface="Arial" panose="020B0604020202020204" pitchFamily="34" charset="0"/>
              </a:defRPr>
            </a:lvl1pPr>
          </a:lstStyle>
          <a:p>
            <a:r>
              <a:rPr lang="en-US"/>
              <a:t>Reassignment Briefing</a:t>
            </a:r>
          </a:p>
        </p:txBody>
      </p:sp>
      <p:sp>
        <p:nvSpPr>
          <p:cNvPr id="5" name="Content Placeholder 2"/>
          <p:cNvSpPr txBox="1">
            <a:spLocks/>
          </p:cNvSpPr>
          <p:nvPr/>
        </p:nvSpPr>
        <p:spPr>
          <a:xfrm>
            <a:off x="293566" y="1189733"/>
            <a:ext cx="8388709" cy="5356033"/>
          </a:xfrm>
          <a:prstGeom prst="rect">
            <a:avLst/>
          </a:prstGeom>
        </p:spPr>
        <p:txBody>
          <a:bodyPr>
            <a:noAutofit/>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0">
                <a:latin typeface="+mn-lt"/>
              </a:rPr>
              <a:t>Temporary Lodging Expense (TLE) (CONUS only)</a:t>
            </a:r>
          </a:p>
          <a:p>
            <a:pPr lvl="1"/>
            <a:r>
              <a:rPr lang="en-US" sz="2000" b="0"/>
              <a:t>TLE is an allowance intended to partially reimburse Soldiers for lodging/meal expenses incurred by a Soldier/dependent(s) while occupying temporary lodging in </a:t>
            </a:r>
            <a:r>
              <a:rPr lang="en-US" sz="2000"/>
              <a:t>CONUS </a:t>
            </a:r>
            <a:r>
              <a:rPr lang="en-US" sz="2000" b="0"/>
              <a:t>in association with a PCS move.</a:t>
            </a:r>
          </a:p>
          <a:p>
            <a:pPr lvl="1"/>
            <a:r>
              <a:rPr lang="en-US" sz="2000" b="0"/>
              <a:t>TLE is authorized at the old CONUS Permanent Duty Station (PDS) and/or the new CONUS Permanent Duty Station, and is limited to 10 days total (5 days if the new PDS is OCONUS).</a:t>
            </a:r>
          </a:p>
          <a:p>
            <a:pPr lvl="1"/>
            <a:r>
              <a:rPr lang="en-US" sz="2000"/>
              <a:t>The Soldier/dependent(s) temporary lodging must be in the vicinity of the old or new PDS.</a:t>
            </a:r>
            <a:endParaRPr lang="en-US" sz="2000" b="0"/>
          </a:p>
          <a:p>
            <a:pPr lvl="1"/>
            <a:r>
              <a:rPr lang="en-US" sz="2000" b="0"/>
              <a:t>TLE may be split between locations, for example 4 days near the losing PDS and 6 days near the gaining PDS.</a:t>
            </a:r>
          </a:p>
          <a:p>
            <a:pPr lvl="1"/>
            <a:r>
              <a:rPr lang="en-US" sz="2000"/>
              <a:t>TLE is calculated based on the locality per diem rates, the number of dependents and their ages, and the actual lodging expenses. </a:t>
            </a:r>
          </a:p>
          <a:p>
            <a:pPr lvl="1"/>
            <a:r>
              <a:rPr lang="en-US" sz="2000"/>
              <a:t>When a Soldier or dependent stays with friends or relatives, no lodging reimbursement is authorized. The TLE meal portion is payable.</a:t>
            </a:r>
            <a:endParaRPr lang="en-US" sz="2000" b="0">
              <a:latin typeface="+mn-lt"/>
            </a:endParaRPr>
          </a:p>
        </p:txBody>
      </p:sp>
      <p:sp>
        <p:nvSpPr>
          <p:cNvPr id="6" name="Text Placeholder 4"/>
          <p:cNvSpPr txBox="1">
            <a:spLocks/>
          </p:cNvSpPr>
          <p:nvPr/>
        </p:nvSpPr>
        <p:spPr>
          <a:xfrm>
            <a:off x="790173" y="591864"/>
            <a:ext cx="7470627" cy="369332"/>
          </a:xfrm>
          <a:prstGeom prst="rect">
            <a:avLst/>
          </a:prstGeom>
        </p:spPr>
        <p:txBody>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a:ea typeface="+mj-ea"/>
              </a:rPr>
              <a:t>Finance Travel Entitlements</a:t>
            </a:r>
          </a:p>
        </p:txBody>
      </p:sp>
      <p:sp>
        <p:nvSpPr>
          <p:cNvPr id="2" name="Rectangle 1"/>
          <p:cNvSpPr/>
          <p:nvPr/>
        </p:nvSpPr>
        <p:spPr>
          <a:xfrm>
            <a:off x="6155473" y="15930"/>
            <a:ext cx="2966225" cy="461665"/>
          </a:xfrm>
          <a:prstGeom prst="rect">
            <a:avLst/>
          </a:prstGeom>
        </p:spPr>
        <p:txBody>
          <a:bodyPr wrap="square">
            <a:spAutoFit/>
          </a:bodyPr>
          <a:lstStyle/>
          <a:p>
            <a:r>
              <a:rPr lang="en-US" sz="800">
                <a:solidFill>
                  <a:schemeClr val="bg1"/>
                </a:solidFill>
              </a:rPr>
              <a:t>References:</a:t>
            </a:r>
          </a:p>
          <a:p>
            <a:pPr marL="171450" indent="-171450">
              <a:buFont typeface="Arial" panose="020B0604020202020204" pitchFamily="34" charset="0"/>
              <a:buChar char="•"/>
            </a:pPr>
            <a:r>
              <a:rPr lang="en-US" sz="800">
                <a:solidFill>
                  <a:schemeClr val="bg1"/>
                </a:solidFill>
              </a:rPr>
              <a:t>https://www.defensetravel.dod.mil/Docs/perdiem/JTR.pdf (The Joint Travel Regulations (JTR)), Chapter 0506</a:t>
            </a:r>
          </a:p>
        </p:txBody>
      </p:sp>
    </p:spTree>
    <p:extLst>
      <p:ext uri="{BB962C8B-B14F-4D97-AF65-F5344CB8AC3E}">
        <p14:creationId xmlns:p14="http://schemas.microsoft.com/office/powerpoint/2010/main" val="731373981"/>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gray">
          <a:xfrm>
            <a:off x="699647" y="103825"/>
            <a:ext cx="7772400" cy="480131"/>
          </a:xfrm>
          <a:prstGeom prst="rect">
            <a:avLst/>
          </a:prstGeom>
        </p:spPr>
        <p:txBody>
          <a:bodyPr vert="horz" lIns="182880" tIns="45720" rIns="91440" bIns="45720" rtlCol="0" anchor="t" anchorCtr="0">
            <a:spAutoFit/>
          </a:bodyPr>
          <a:lstStyle>
            <a:lvl1pPr marL="0" algn="l" defTabSz="914400" rtl="0" eaLnBrk="1" latinLnBrk="0" hangingPunct="1">
              <a:lnSpc>
                <a:spcPct val="90000"/>
              </a:lnSpc>
              <a:spcBef>
                <a:spcPct val="0"/>
              </a:spcBef>
              <a:buNone/>
              <a:defRPr lang="en-US" sz="2800" b="1" kern="1200" dirty="0">
                <a:solidFill>
                  <a:srgbClr val="7F7F73"/>
                </a:solidFill>
                <a:latin typeface="Arial" panose="020B0604020202020204" pitchFamily="34" charset="0"/>
                <a:ea typeface="+mj-ea"/>
                <a:cs typeface="Arial" panose="020B0604020202020204" pitchFamily="34" charset="0"/>
              </a:defRPr>
            </a:lvl1pPr>
          </a:lstStyle>
          <a:p>
            <a:r>
              <a:rPr lang="en-US"/>
              <a:t>Reassignment Briefing</a:t>
            </a:r>
          </a:p>
        </p:txBody>
      </p:sp>
      <p:sp>
        <p:nvSpPr>
          <p:cNvPr id="5" name="Content Placeholder 2"/>
          <p:cNvSpPr txBox="1">
            <a:spLocks/>
          </p:cNvSpPr>
          <p:nvPr/>
        </p:nvSpPr>
        <p:spPr>
          <a:xfrm>
            <a:off x="293566" y="1189733"/>
            <a:ext cx="8388709" cy="5356033"/>
          </a:xfrm>
          <a:prstGeom prst="rect">
            <a:avLst/>
          </a:prstGeom>
        </p:spPr>
        <p:txBody>
          <a:bodyPr>
            <a:noAutofit/>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0">
                <a:latin typeface="+mn-lt"/>
              </a:rPr>
              <a:t>Temporary Lodging Allowance (TLA) (OCONUS only)</a:t>
            </a:r>
          </a:p>
          <a:p>
            <a:pPr lvl="1"/>
            <a:r>
              <a:rPr lang="en-US" sz="2000"/>
              <a:t>TLA is intended to partially pay a Soldier for higher than normal expenses incurred by a Soldier or dependent while occupying temporary lodging in the vicinity of the old or new OCONUS PDS.</a:t>
            </a:r>
          </a:p>
          <a:p>
            <a:pPr lvl="1"/>
            <a:r>
              <a:rPr lang="en-US" sz="2000"/>
              <a:t>The amount of the TLA payment depends on the expenses incurred at the temporary lodging. The Soldier must obtain and keep receipts for lodging expenses to support TLA payment. </a:t>
            </a:r>
          </a:p>
          <a:p>
            <a:pPr lvl="1"/>
            <a:r>
              <a:rPr lang="en-US" sz="2000"/>
              <a:t>TLA Upon Arrival. TLA authorization for a PDS assignment to OCONUS ordinarily should not exceed 60 days. Additional periods may be approved in increments of 15 or fewer days when HHG are delayed or housing is not available.</a:t>
            </a:r>
          </a:p>
          <a:p>
            <a:pPr lvl="1"/>
            <a:r>
              <a:rPr lang="en-US" sz="2000"/>
              <a:t>TLA Upon Departure. The TLA period cannot start more than 10 days before the Soldier leaves the PDS (3 days when clearing government housing), unless housing is terminated early or departure is delayed. </a:t>
            </a:r>
          </a:p>
          <a:p>
            <a:pPr lvl="1"/>
            <a:r>
              <a:rPr lang="en-US" sz="2000"/>
              <a:t>Lodging expenses are not allowed while staying with friends or relatives, but the meal and incidental expense rate (M&amp;IE)               is payable for the eligible TLA period.</a:t>
            </a:r>
          </a:p>
          <a:p>
            <a:pPr marL="339725" lvl="1" indent="0">
              <a:buNone/>
            </a:pPr>
            <a:endParaRPr lang="en-US" sz="2000" b="0"/>
          </a:p>
        </p:txBody>
      </p:sp>
      <p:sp>
        <p:nvSpPr>
          <p:cNvPr id="6" name="Text Placeholder 4"/>
          <p:cNvSpPr txBox="1">
            <a:spLocks/>
          </p:cNvSpPr>
          <p:nvPr/>
        </p:nvSpPr>
        <p:spPr>
          <a:xfrm>
            <a:off x="790173" y="591864"/>
            <a:ext cx="7470627" cy="369332"/>
          </a:xfrm>
          <a:prstGeom prst="rect">
            <a:avLst/>
          </a:prstGeom>
        </p:spPr>
        <p:txBody>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a:ea typeface="+mj-ea"/>
              </a:rPr>
              <a:t>Finance Travel Entitlements</a:t>
            </a:r>
          </a:p>
        </p:txBody>
      </p:sp>
      <p:sp>
        <p:nvSpPr>
          <p:cNvPr id="2" name="Rectangle 1"/>
          <p:cNvSpPr/>
          <p:nvPr/>
        </p:nvSpPr>
        <p:spPr>
          <a:xfrm>
            <a:off x="6258065" y="58143"/>
            <a:ext cx="2863633" cy="461665"/>
          </a:xfrm>
          <a:prstGeom prst="rect">
            <a:avLst/>
          </a:prstGeom>
        </p:spPr>
        <p:txBody>
          <a:bodyPr wrap="square">
            <a:spAutoFit/>
          </a:bodyPr>
          <a:lstStyle/>
          <a:p>
            <a:r>
              <a:rPr lang="en-US" sz="800">
                <a:solidFill>
                  <a:schemeClr val="bg1"/>
                </a:solidFill>
              </a:rPr>
              <a:t>References:</a:t>
            </a:r>
          </a:p>
          <a:p>
            <a:pPr marL="171450" indent="-171450">
              <a:buFont typeface="Arial" panose="020B0604020202020204" pitchFamily="34" charset="0"/>
              <a:buChar char="•"/>
            </a:pPr>
            <a:r>
              <a:rPr lang="en-US" sz="800">
                <a:solidFill>
                  <a:schemeClr val="bg1"/>
                </a:solidFill>
              </a:rPr>
              <a:t>DoD 7000.14-R (Financial Management Regulation), Volume 7A, Chapter 6804</a:t>
            </a:r>
          </a:p>
        </p:txBody>
      </p:sp>
    </p:spTree>
    <p:extLst>
      <p:ext uri="{BB962C8B-B14F-4D97-AF65-F5344CB8AC3E}">
        <p14:creationId xmlns:p14="http://schemas.microsoft.com/office/powerpoint/2010/main" val="791041816"/>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gray">
          <a:xfrm>
            <a:off x="699647" y="103825"/>
            <a:ext cx="7772400" cy="480131"/>
          </a:xfrm>
          <a:prstGeom prst="rect">
            <a:avLst/>
          </a:prstGeom>
        </p:spPr>
        <p:txBody>
          <a:bodyPr vert="horz" lIns="182880" tIns="45720" rIns="91440" bIns="45720" rtlCol="0" anchor="t" anchorCtr="0">
            <a:spAutoFit/>
          </a:bodyPr>
          <a:lstStyle>
            <a:lvl1pPr marL="0" algn="l" defTabSz="914400" rtl="0" eaLnBrk="1" latinLnBrk="0" hangingPunct="1">
              <a:lnSpc>
                <a:spcPct val="90000"/>
              </a:lnSpc>
              <a:spcBef>
                <a:spcPct val="0"/>
              </a:spcBef>
              <a:buNone/>
              <a:defRPr lang="en-US" sz="2800" b="1" kern="1200" dirty="0">
                <a:solidFill>
                  <a:srgbClr val="7F7F73"/>
                </a:solidFill>
                <a:latin typeface="Arial" panose="020B0604020202020204" pitchFamily="34" charset="0"/>
                <a:ea typeface="+mj-ea"/>
                <a:cs typeface="Arial" panose="020B0604020202020204" pitchFamily="34" charset="0"/>
              </a:defRPr>
            </a:lvl1pPr>
          </a:lstStyle>
          <a:p>
            <a:r>
              <a:rPr lang="en-US"/>
              <a:t>Reassignment Briefing</a:t>
            </a:r>
          </a:p>
        </p:txBody>
      </p:sp>
      <p:sp>
        <p:nvSpPr>
          <p:cNvPr id="5" name="Content Placeholder 2"/>
          <p:cNvSpPr txBox="1">
            <a:spLocks/>
          </p:cNvSpPr>
          <p:nvPr/>
        </p:nvSpPr>
        <p:spPr>
          <a:xfrm>
            <a:off x="293566" y="1044770"/>
            <a:ext cx="8471293" cy="5489845"/>
          </a:xfrm>
          <a:prstGeom prst="rect">
            <a:avLst/>
          </a:prstGeom>
        </p:spPr>
        <p:txBody>
          <a:bodyPr>
            <a:noAutofit/>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0">
                <a:latin typeface="+mn-lt"/>
              </a:rPr>
              <a:t>Basic Allowance for Housing (BAH) during PCS</a:t>
            </a:r>
          </a:p>
          <a:p>
            <a:pPr lvl="1"/>
            <a:r>
              <a:rPr lang="en-US" sz="2000"/>
              <a:t>Old PDS in the United States. A Soldier’s old PDS is the PDS for BAH purposes from the day the Soldier departs the old PDS through the day before the Soldier reports to the new PDS in compliance with a PCS order.</a:t>
            </a:r>
          </a:p>
          <a:p>
            <a:pPr lvl="1"/>
            <a:r>
              <a:rPr lang="en-US" sz="2000"/>
              <a:t>Old PDS Outside the United States. The day the Soldier departs the Soldier is authorized BAH-Transit, if not receiving a with-dependent housing allowance for a dependent residing separately. If the Soldier is being paid BAH at the with-dependent rate for a dependent residing separately, that BAH rate continues until the Soldier arrives at the new PDS. </a:t>
            </a:r>
          </a:p>
          <a:p>
            <a:r>
              <a:rPr lang="en-US" sz="2000" b="0"/>
              <a:t>BAH Waivers-When government quarters are not assigned, a Soldier is entitled to housing allowance based on the Soldier’s grade, dependency status, and location. A Soldier may be eligible to receive a housing allowance for dependents at a location other than his/her PDS when movement of dependents is authorized. Waiver approval authority for the active component has been delegated to HRC; reserve                and national guard Soldiers on active duty are managed by             ARNG G1 and the Office of the Chief of Army Reserve G1.</a:t>
            </a:r>
            <a:endParaRPr lang="en-US" sz="2000">
              <a:latin typeface="+mn-lt"/>
            </a:endParaRPr>
          </a:p>
          <a:p>
            <a:endParaRPr lang="en-US" sz="2000">
              <a:latin typeface="+mn-lt"/>
            </a:endParaRPr>
          </a:p>
          <a:p>
            <a:pPr marL="0" indent="0">
              <a:buNone/>
            </a:pPr>
            <a:endParaRPr lang="en-US" sz="2000">
              <a:latin typeface="+mn-lt"/>
            </a:endParaRPr>
          </a:p>
        </p:txBody>
      </p:sp>
      <p:sp>
        <p:nvSpPr>
          <p:cNvPr id="6" name="Text Placeholder 4"/>
          <p:cNvSpPr txBox="1">
            <a:spLocks/>
          </p:cNvSpPr>
          <p:nvPr/>
        </p:nvSpPr>
        <p:spPr>
          <a:xfrm>
            <a:off x="790173" y="591864"/>
            <a:ext cx="7470627" cy="369332"/>
          </a:xfrm>
          <a:prstGeom prst="rect">
            <a:avLst/>
          </a:prstGeom>
        </p:spPr>
        <p:txBody>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a:ea typeface="+mj-ea"/>
              </a:rPr>
              <a:t>Finance Travel Entitlements</a:t>
            </a:r>
          </a:p>
        </p:txBody>
      </p:sp>
      <p:sp>
        <p:nvSpPr>
          <p:cNvPr id="2" name="Rectangle 1"/>
          <p:cNvSpPr/>
          <p:nvPr/>
        </p:nvSpPr>
        <p:spPr>
          <a:xfrm>
            <a:off x="6303135" y="69574"/>
            <a:ext cx="2818563" cy="461665"/>
          </a:xfrm>
          <a:prstGeom prst="rect">
            <a:avLst/>
          </a:prstGeom>
        </p:spPr>
        <p:txBody>
          <a:bodyPr wrap="square">
            <a:spAutoFit/>
          </a:bodyPr>
          <a:lstStyle/>
          <a:p>
            <a:r>
              <a:rPr lang="en-US" sz="800">
                <a:solidFill>
                  <a:schemeClr val="bg1"/>
                </a:solidFill>
              </a:rPr>
              <a:t>References:</a:t>
            </a:r>
          </a:p>
          <a:p>
            <a:pPr marL="171450" lvl="0" indent="-171450">
              <a:buFont typeface="Arial" panose="020B0604020202020204" pitchFamily="34" charset="0"/>
              <a:buChar char="•"/>
              <a:defRPr/>
            </a:pPr>
            <a:r>
              <a:rPr lang="en-US" sz="800">
                <a:solidFill>
                  <a:schemeClr val="bg1"/>
                </a:solidFill>
              </a:rPr>
              <a:t>DoD 7000.14-R (Financial Management Regulation), Volume 7A, Chapter 26</a:t>
            </a:r>
          </a:p>
        </p:txBody>
      </p:sp>
    </p:spTree>
    <p:extLst>
      <p:ext uri="{BB962C8B-B14F-4D97-AF65-F5344CB8AC3E}">
        <p14:creationId xmlns:p14="http://schemas.microsoft.com/office/powerpoint/2010/main" val="80524251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569" y="1016242"/>
            <a:ext cx="8568646" cy="6081697"/>
          </a:xfrm>
        </p:spPr>
        <p:txBody>
          <a:bodyPr>
            <a:noAutofit/>
          </a:bodyPr>
          <a:lstStyle/>
          <a:p>
            <a:pPr>
              <a:lnSpc>
                <a:spcPct val="100000"/>
              </a:lnSpc>
              <a:spcBef>
                <a:spcPts val="0"/>
              </a:spcBef>
            </a:pPr>
            <a:r>
              <a:rPr lang="en-US" sz="2000" b="0">
                <a:latin typeface="+mj-lt"/>
              </a:rPr>
              <a:t> Reassignment Process </a:t>
            </a:r>
          </a:p>
          <a:p>
            <a:pPr lvl="1">
              <a:lnSpc>
                <a:spcPct val="100000"/>
              </a:lnSpc>
              <a:spcBef>
                <a:spcPts val="0"/>
              </a:spcBef>
            </a:pPr>
            <a:r>
              <a:rPr lang="en-US" sz="2000">
                <a:latin typeface="+mj-lt"/>
              </a:rPr>
              <a:t>Reassignment notification and briefing are required within 15 days of receipt of assignment instructions for officers; within 30 days for enlisted.</a:t>
            </a:r>
          </a:p>
          <a:p>
            <a:pPr lvl="1">
              <a:lnSpc>
                <a:spcPct val="100000"/>
              </a:lnSpc>
              <a:spcBef>
                <a:spcPts val="0"/>
              </a:spcBef>
            </a:pPr>
            <a:r>
              <a:rPr lang="en-US" sz="2000">
                <a:latin typeface="+mj-lt"/>
              </a:rPr>
              <a:t>Soldier suspense for the return of necessary documents and information to the reassignments processing center is 30 days after reassignment briefing.</a:t>
            </a:r>
          </a:p>
          <a:p>
            <a:pPr lvl="1">
              <a:lnSpc>
                <a:spcPct val="100000"/>
              </a:lnSpc>
              <a:spcBef>
                <a:spcPts val="0"/>
              </a:spcBef>
            </a:pPr>
            <a:r>
              <a:rPr lang="en-US" sz="2000">
                <a:latin typeface="+mj-lt"/>
              </a:rPr>
              <a:t>The goal for PCS orders issuance is 120 days prior to report date, exceptions may be made for earlier issuance. </a:t>
            </a:r>
          </a:p>
          <a:p>
            <a:pPr lvl="1">
              <a:lnSpc>
                <a:spcPct val="100000"/>
              </a:lnSpc>
              <a:spcBef>
                <a:spcPts val="0"/>
              </a:spcBef>
            </a:pPr>
            <a:r>
              <a:rPr lang="en-US" sz="2000">
                <a:latin typeface="+mj-lt"/>
              </a:rPr>
              <a:t>Army Community Service Overseas Orientation Briefing required within 30 days of </a:t>
            </a:r>
            <a:r>
              <a:rPr lang="en-US" sz="2000"/>
              <a:t>receipt of assignment instructions </a:t>
            </a:r>
            <a:r>
              <a:rPr lang="en-US" sz="2000">
                <a:latin typeface="+mj-lt"/>
              </a:rPr>
              <a:t>for Soldiers on assignment to OCONUS; may be conducted in conjunction with reassignment briefing. See AR 608-1, Chapter 4.</a:t>
            </a:r>
          </a:p>
          <a:p>
            <a:pPr lvl="1">
              <a:lnSpc>
                <a:spcPct val="100000"/>
              </a:lnSpc>
              <a:spcBef>
                <a:spcPts val="0"/>
              </a:spcBef>
            </a:pPr>
            <a:r>
              <a:rPr lang="en-US" sz="2000">
                <a:latin typeface="+mj-lt"/>
              </a:rPr>
              <a:t>The reassignments processing center will inform the Battalion S1 of Soldiers who fail to attend reassignment and overseas orientation briefings.</a:t>
            </a:r>
          </a:p>
        </p:txBody>
      </p:sp>
      <p:sp>
        <p:nvSpPr>
          <p:cNvPr id="9" name="Title 1"/>
          <p:cNvSpPr>
            <a:spLocks noGrp="1"/>
          </p:cNvSpPr>
          <p:nvPr>
            <p:ph type="title"/>
          </p:nvPr>
        </p:nvSpPr>
        <p:spPr>
          <a:xfrm>
            <a:off x="700966" y="100584"/>
            <a:ext cx="7772400" cy="480131"/>
          </a:xfrm>
        </p:spPr>
        <p:txBody>
          <a:bodyPr/>
          <a:lstStyle/>
          <a:p>
            <a:r>
              <a:rPr lang="en-US"/>
              <a:t>Reassignment Briefing</a:t>
            </a:r>
          </a:p>
        </p:txBody>
      </p:sp>
      <p:sp>
        <p:nvSpPr>
          <p:cNvPr id="5" name="Text Placeholder 4"/>
          <p:cNvSpPr>
            <a:spLocks noGrp="1"/>
          </p:cNvSpPr>
          <p:nvPr>
            <p:ph type="body" sz="quarter" idx="15"/>
          </p:nvPr>
        </p:nvSpPr>
        <p:spPr>
          <a:xfrm>
            <a:off x="700965" y="591864"/>
            <a:ext cx="7470627" cy="369332"/>
          </a:xfrm>
        </p:spPr>
        <p:txBody>
          <a:bodyPr/>
          <a:lstStyle/>
          <a:p>
            <a:r>
              <a:rPr lang="en-US"/>
              <a:t>Reassignment Process</a:t>
            </a:r>
          </a:p>
        </p:txBody>
      </p:sp>
      <p:sp>
        <p:nvSpPr>
          <p:cNvPr id="2" name="Rectangle 1"/>
          <p:cNvSpPr/>
          <p:nvPr/>
        </p:nvSpPr>
        <p:spPr>
          <a:xfrm>
            <a:off x="5380533" y="-17891"/>
            <a:ext cx="3740227" cy="584775"/>
          </a:xfrm>
          <a:prstGeom prst="rect">
            <a:avLst/>
          </a:prstGeom>
        </p:spPr>
        <p:txBody>
          <a:bodyPr wrap="square">
            <a:spAutoFit/>
          </a:bodyPr>
          <a:lstStyle/>
          <a:p>
            <a:r>
              <a:rPr lang="en-US" sz="800">
                <a:solidFill>
                  <a:schemeClr val="bg1"/>
                </a:solidFill>
              </a:rPr>
              <a:t>References:</a:t>
            </a:r>
          </a:p>
          <a:p>
            <a:pPr marL="171450" indent="-171450">
              <a:buFont typeface="Arial" panose="020B0604020202020204" pitchFamily="34" charset="0"/>
              <a:buChar char="•"/>
            </a:pPr>
            <a:r>
              <a:rPr lang="en-US" sz="800">
                <a:solidFill>
                  <a:schemeClr val="bg1"/>
                </a:solidFill>
              </a:rPr>
              <a:t>AR 600-8-11 (Reassignment)</a:t>
            </a:r>
          </a:p>
          <a:p>
            <a:pPr marL="171450" indent="-171450">
              <a:buFont typeface="Arial" panose="020B0604020202020204" pitchFamily="34" charset="0"/>
              <a:buChar char="•"/>
            </a:pPr>
            <a:r>
              <a:rPr lang="en-US" sz="800">
                <a:solidFill>
                  <a:schemeClr val="bg1"/>
                </a:solidFill>
              </a:rPr>
              <a:t>AR 608-1 (Army Community Service)</a:t>
            </a:r>
          </a:p>
          <a:p>
            <a:pPr marL="171450" lvl="0" indent="-171450">
              <a:buFont typeface="Arial" panose="020B0604020202020204" pitchFamily="34" charset="0"/>
              <a:buChar char="•"/>
              <a:defRPr/>
            </a:pPr>
            <a:r>
              <a:rPr lang="en-US" sz="800">
                <a:solidFill>
                  <a:schemeClr val="bg1"/>
                </a:solidFill>
              </a:rPr>
              <a:t>MILPER Message 20-342 (PCS Orders Processing Requirements Update)</a:t>
            </a:r>
          </a:p>
        </p:txBody>
      </p:sp>
    </p:spTree>
    <p:extLst>
      <p:ext uri="{BB962C8B-B14F-4D97-AF65-F5344CB8AC3E}">
        <p14:creationId xmlns:p14="http://schemas.microsoft.com/office/powerpoint/2010/main" val="986810177"/>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gray">
          <a:xfrm>
            <a:off x="699647" y="103825"/>
            <a:ext cx="7772400" cy="480131"/>
          </a:xfrm>
          <a:prstGeom prst="rect">
            <a:avLst/>
          </a:prstGeom>
        </p:spPr>
        <p:txBody>
          <a:bodyPr vert="horz" lIns="182880" tIns="45720" rIns="91440" bIns="45720" rtlCol="0" anchor="t" anchorCtr="0">
            <a:spAutoFit/>
          </a:bodyPr>
          <a:lstStyle>
            <a:lvl1pPr marL="0" algn="l" defTabSz="914400" rtl="0" eaLnBrk="1" latinLnBrk="0" hangingPunct="1">
              <a:lnSpc>
                <a:spcPct val="90000"/>
              </a:lnSpc>
              <a:spcBef>
                <a:spcPct val="0"/>
              </a:spcBef>
              <a:buNone/>
              <a:defRPr lang="en-US" sz="2800" b="1" kern="1200" dirty="0">
                <a:solidFill>
                  <a:srgbClr val="7F7F73"/>
                </a:solidFill>
                <a:latin typeface="Arial" panose="020B0604020202020204" pitchFamily="34" charset="0"/>
                <a:ea typeface="+mj-ea"/>
                <a:cs typeface="Arial" panose="020B0604020202020204" pitchFamily="34" charset="0"/>
              </a:defRPr>
            </a:lvl1pPr>
          </a:lstStyle>
          <a:p>
            <a:r>
              <a:rPr lang="en-US"/>
              <a:t>Reassignment Briefing</a:t>
            </a:r>
          </a:p>
        </p:txBody>
      </p:sp>
      <p:sp>
        <p:nvSpPr>
          <p:cNvPr id="5" name="Content Placeholder 2"/>
          <p:cNvSpPr txBox="1">
            <a:spLocks/>
          </p:cNvSpPr>
          <p:nvPr/>
        </p:nvSpPr>
        <p:spPr>
          <a:xfrm>
            <a:off x="293566" y="1189733"/>
            <a:ext cx="8388709" cy="5356033"/>
          </a:xfrm>
          <a:prstGeom prst="rect">
            <a:avLst/>
          </a:prstGeom>
        </p:spPr>
        <p:txBody>
          <a:bodyPr>
            <a:noAutofit/>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0">
                <a:latin typeface="+mn-lt"/>
              </a:rPr>
              <a:t>Overseas Housing Allowance (OHA) (OCONUS only)</a:t>
            </a:r>
          </a:p>
          <a:p>
            <a:pPr lvl="1"/>
            <a:r>
              <a:rPr lang="en-US" sz="2000">
                <a:latin typeface="+mn-lt"/>
              </a:rPr>
              <a:t>Paid monthly to help offset housing expenses for a Soldier or dependent authorized to live in private-sector leased or owned housing at an assigned overseas location outside the United States.</a:t>
            </a:r>
          </a:p>
          <a:p>
            <a:r>
              <a:rPr lang="en-US" sz="2000" b="0">
                <a:latin typeface="+mn-lt"/>
              </a:rPr>
              <a:t>OCONUS Cost of Living Allowance (OCONUS COLA) (OCONUS only)</a:t>
            </a:r>
          </a:p>
          <a:p>
            <a:pPr lvl="1"/>
            <a:r>
              <a:rPr lang="en-US" sz="2000">
                <a:latin typeface="+mn-lt"/>
              </a:rPr>
              <a:t>A non-taxable allowance that offsets the higher prices of goods and services, excluding housing, in foreign countries, U.S. territories, Alaska, and Hawaii.</a:t>
            </a:r>
          </a:p>
          <a:p>
            <a:r>
              <a:rPr lang="en-US" sz="2000" b="0">
                <a:latin typeface="+mn-lt"/>
              </a:rPr>
              <a:t>CONUS COLA (CONUS only)</a:t>
            </a:r>
          </a:p>
          <a:p>
            <a:pPr lvl="1"/>
            <a:r>
              <a:rPr lang="en-US" sz="2000">
                <a:latin typeface="+mn-lt"/>
              </a:rPr>
              <a:t>Authorized in CONUS only in high-cost locations.</a:t>
            </a:r>
          </a:p>
          <a:p>
            <a:r>
              <a:rPr lang="en-US" sz="2000" b="0">
                <a:latin typeface="+mn-lt"/>
              </a:rPr>
              <a:t>Consecutive Overseas Tours (COT) Entitlements</a:t>
            </a:r>
          </a:p>
          <a:p>
            <a:pPr lvl="1"/>
            <a:r>
              <a:rPr lang="en-US" sz="2000">
                <a:latin typeface="+mn-lt"/>
              </a:rPr>
              <a:t>Soldiers who volunteer to serve two full consecutive OCONUS tours are authorized government paid travel for themselves and command sponsored Family members to leave locations equal to the distance to the Soldier’s home of record.</a:t>
            </a:r>
          </a:p>
        </p:txBody>
      </p:sp>
      <p:sp>
        <p:nvSpPr>
          <p:cNvPr id="6" name="Text Placeholder 4"/>
          <p:cNvSpPr txBox="1">
            <a:spLocks/>
          </p:cNvSpPr>
          <p:nvPr/>
        </p:nvSpPr>
        <p:spPr>
          <a:xfrm>
            <a:off x="790173" y="591864"/>
            <a:ext cx="7470627" cy="369332"/>
          </a:xfrm>
          <a:prstGeom prst="rect">
            <a:avLst/>
          </a:prstGeom>
        </p:spPr>
        <p:txBody>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a:ea typeface="+mj-ea"/>
              </a:rPr>
              <a:t>Finance Travel Entitlements</a:t>
            </a:r>
          </a:p>
        </p:txBody>
      </p:sp>
      <p:sp>
        <p:nvSpPr>
          <p:cNvPr id="2" name="Rectangle 1"/>
          <p:cNvSpPr/>
          <p:nvPr/>
        </p:nvSpPr>
        <p:spPr>
          <a:xfrm>
            <a:off x="5739720" y="-35000"/>
            <a:ext cx="3381978" cy="646331"/>
          </a:xfrm>
          <a:prstGeom prst="rect">
            <a:avLst/>
          </a:prstGeom>
        </p:spPr>
        <p:txBody>
          <a:bodyPr wrap="square">
            <a:spAutoFit/>
          </a:bodyPr>
          <a:lstStyle/>
          <a:p>
            <a:r>
              <a:rPr lang="en-US" sz="600">
                <a:solidFill>
                  <a:schemeClr val="bg1"/>
                </a:solidFill>
              </a:rPr>
              <a:t>References:</a:t>
            </a:r>
          </a:p>
          <a:p>
            <a:pPr marL="171450" lvl="0" indent="-171450">
              <a:buFont typeface="Arial" panose="020B0604020202020204" pitchFamily="34" charset="0"/>
              <a:buChar char="•"/>
              <a:defRPr/>
            </a:pPr>
            <a:r>
              <a:rPr lang="en-US" sz="600">
                <a:solidFill>
                  <a:schemeClr val="bg1"/>
                </a:solidFill>
              </a:rPr>
              <a:t>DoD 7000.14-R (Financial Management Regulation), Volume 7A, Chapter 26,</a:t>
            </a:r>
          </a:p>
          <a:p>
            <a:pPr marL="171450" indent="-171450">
              <a:buFont typeface="Arial" panose="020B0604020202020204" pitchFamily="34" charset="0"/>
              <a:buChar char="•"/>
            </a:pPr>
            <a:r>
              <a:rPr lang="en-US" sz="600">
                <a:solidFill>
                  <a:schemeClr val="bg1"/>
                </a:solidFill>
              </a:rPr>
              <a:t>Chapter 6803, Chapter 67</a:t>
            </a:r>
          </a:p>
          <a:p>
            <a:pPr marL="171450" lvl="0" indent="-171450">
              <a:buFont typeface="Arial" panose="020B0604020202020204" pitchFamily="34" charset="0"/>
              <a:buChar char="•"/>
              <a:defRPr/>
            </a:pPr>
            <a:r>
              <a:rPr lang="en-US" sz="600">
                <a:solidFill>
                  <a:schemeClr val="bg1"/>
                </a:solidFill>
              </a:rPr>
              <a:t>https://www.defensetravel.dod.mil/Docs/perdiem/JTR.pdf (The Joint Travel Regulations (JTR)), Chapter 050812</a:t>
            </a:r>
          </a:p>
          <a:p>
            <a:pPr marL="171450" indent="-171450">
              <a:buFont typeface="Arial" panose="020B0604020202020204" pitchFamily="34" charset="0"/>
              <a:buChar char="•"/>
            </a:pPr>
            <a:r>
              <a:rPr lang="en-US" sz="600">
                <a:solidFill>
                  <a:schemeClr val="bg1"/>
                </a:solidFill>
              </a:rPr>
              <a:t>AR 614-30 (Overseas Service)</a:t>
            </a:r>
          </a:p>
        </p:txBody>
      </p:sp>
    </p:spTree>
    <p:extLst>
      <p:ext uri="{BB962C8B-B14F-4D97-AF65-F5344CB8AC3E}">
        <p14:creationId xmlns:p14="http://schemas.microsoft.com/office/powerpoint/2010/main" val="795108078"/>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gray">
          <a:xfrm>
            <a:off x="699647" y="103825"/>
            <a:ext cx="7772400" cy="480131"/>
          </a:xfrm>
          <a:prstGeom prst="rect">
            <a:avLst/>
          </a:prstGeom>
        </p:spPr>
        <p:txBody>
          <a:bodyPr vert="horz" lIns="182880" tIns="45720" rIns="91440" bIns="45720" rtlCol="0" anchor="t" anchorCtr="0">
            <a:spAutoFit/>
          </a:bodyPr>
          <a:lstStyle>
            <a:lvl1pPr marL="0" algn="l" defTabSz="914400" rtl="0" eaLnBrk="1" latinLnBrk="0" hangingPunct="1">
              <a:lnSpc>
                <a:spcPct val="90000"/>
              </a:lnSpc>
              <a:spcBef>
                <a:spcPct val="0"/>
              </a:spcBef>
              <a:buNone/>
              <a:defRPr lang="en-US" sz="2800" b="1" kern="1200" dirty="0">
                <a:solidFill>
                  <a:srgbClr val="7F7F73"/>
                </a:solidFill>
                <a:latin typeface="Arial" panose="020B0604020202020204" pitchFamily="34" charset="0"/>
                <a:ea typeface="+mj-ea"/>
                <a:cs typeface="Arial" panose="020B0604020202020204" pitchFamily="34" charset="0"/>
              </a:defRPr>
            </a:lvl1pPr>
          </a:lstStyle>
          <a:p>
            <a:r>
              <a:rPr lang="en-US"/>
              <a:t>Reassignment Briefing</a:t>
            </a:r>
          </a:p>
        </p:txBody>
      </p:sp>
      <p:sp>
        <p:nvSpPr>
          <p:cNvPr id="5" name="Content Placeholder 2"/>
          <p:cNvSpPr txBox="1">
            <a:spLocks/>
          </p:cNvSpPr>
          <p:nvPr/>
        </p:nvSpPr>
        <p:spPr>
          <a:xfrm>
            <a:off x="293566" y="1189733"/>
            <a:ext cx="8388709" cy="5356033"/>
          </a:xfrm>
          <a:prstGeom prst="rect">
            <a:avLst/>
          </a:prstGeom>
        </p:spPr>
        <p:txBody>
          <a:bodyPr>
            <a:noAutofit/>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0">
                <a:latin typeface="+mn-lt"/>
              </a:rPr>
              <a:t>Family Separation Allowance (FSA)</a:t>
            </a:r>
          </a:p>
          <a:p>
            <a:pPr lvl="1">
              <a:spcBef>
                <a:spcPts val="600"/>
              </a:spcBef>
            </a:pPr>
            <a:r>
              <a:rPr lang="en-US" sz="2000">
                <a:latin typeface="+mn-lt"/>
              </a:rPr>
              <a:t>FSA provides compensation for added expenses incurred because of an enforced family separation.</a:t>
            </a:r>
          </a:p>
          <a:p>
            <a:pPr lvl="1">
              <a:spcBef>
                <a:spcPts val="600"/>
              </a:spcBef>
            </a:pPr>
            <a:r>
              <a:rPr lang="en-US" sz="2000">
                <a:latin typeface="+mn-lt"/>
              </a:rPr>
              <a:t>FSA is payable in the following situations:</a:t>
            </a:r>
          </a:p>
          <a:p>
            <a:pPr lvl="2">
              <a:lnSpc>
                <a:spcPct val="100000"/>
              </a:lnSpc>
              <a:spcBef>
                <a:spcPts val="600"/>
              </a:spcBef>
            </a:pPr>
            <a:r>
              <a:rPr lang="en-US">
                <a:solidFill>
                  <a:srgbClr val="231F20"/>
                </a:solidFill>
                <a:latin typeface="+mn-lt"/>
                <a:cs typeface="Tahoma"/>
              </a:rPr>
              <a:t>When a Soldier is assigned to a dependent-restricted tour.</a:t>
            </a:r>
          </a:p>
          <a:p>
            <a:pPr lvl="2">
              <a:lnSpc>
                <a:spcPct val="100000"/>
              </a:lnSpc>
              <a:spcBef>
                <a:spcPts val="600"/>
              </a:spcBef>
            </a:pPr>
            <a:r>
              <a:rPr lang="en-US">
                <a:solidFill>
                  <a:srgbClr val="231F20"/>
                </a:solidFill>
                <a:latin typeface="+mn-lt"/>
                <a:cs typeface="Tahoma"/>
              </a:rPr>
              <a:t>When a Soldier receives approved concurrent travel, but the Family is delayed by the service for more than 30 days.</a:t>
            </a:r>
          </a:p>
          <a:p>
            <a:pPr lvl="2">
              <a:lnSpc>
                <a:spcPct val="100000"/>
              </a:lnSpc>
              <a:spcBef>
                <a:spcPts val="600"/>
              </a:spcBef>
            </a:pPr>
            <a:r>
              <a:rPr lang="en-US">
                <a:solidFill>
                  <a:srgbClr val="231F20"/>
                </a:solidFill>
                <a:latin typeface="+mn-lt"/>
                <a:cs typeface="Tahoma"/>
              </a:rPr>
              <a:t>When a Soldier receives approved deferred travel.</a:t>
            </a:r>
          </a:p>
          <a:p>
            <a:pPr lvl="2">
              <a:lnSpc>
                <a:spcPct val="100000"/>
              </a:lnSpc>
              <a:spcBef>
                <a:spcPts val="600"/>
              </a:spcBef>
            </a:pPr>
            <a:r>
              <a:rPr lang="en-US">
                <a:solidFill>
                  <a:srgbClr val="231F20"/>
                </a:solidFill>
                <a:latin typeface="+mn-lt"/>
                <a:cs typeface="Tahoma"/>
              </a:rPr>
              <a:t>When a Soldier is denied concurrent travel.</a:t>
            </a:r>
          </a:p>
          <a:p>
            <a:pPr lvl="2">
              <a:lnSpc>
                <a:spcPct val="100000"/>
              </a:lnSpc>
              <a:spcBef>
                <a:spcPts val="600"/>
              </a:spcBef>
            </a:pPr>
            <a:r>
              <a:rPr lang="en-US"/>
              <a:t>Entitlement to FSA upon CONUS PCS is authorized only when movement of a Soldier’s dependents to the new PDS is not authorized at government expense, or when dependents cannot accompany the Soldier at that PDS due to certified medical reasons.</a:t>
            </a:r>
            <a:endParaRPr lang="en-US">
              <a:solidFill>
                <a:srgbClr val="231F20"/>
              </a:solidFill>
              <a:latin typeface="+mn-lt"/>
              <a:cs typeface="Tahoma"/>
            </a:endParaRPr>
          </a:p>
        </p:txBody>
      </p:sp>
      <p:sp>
        <p:nvSpPr>
          <p:cNvPr id="6" name="Text Placeholder 4"/>
          <p:cNvSpPr txBox="1">
            <a:spLocks/>
          </p:cNvSpPr>
          <p:nvPr/>
        </p:nvSpPr>
        <p:spPr>
          <a:xfrm>
            <a:off x="790173" y="591864"/>
            <a:ext cx="7470627" cy="369332"/>
          </a:xfrm>
          <a:prstGeom prst="rect">
            <a:avLst/>
          </a:prstGeom>
        </p:spPr>
        <p:txBody>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a:ea typeface="+mj-ea"/>
              </a:rPr>
              <a:t>Finance Travel Entitlements</a:t>
            </a:r>
          </a:p>
        </p:txBody>
      </p:sp>
      <p:sp>
        <p:nvSpPr>
          <p:cNvPr id="2" name="Rectangle 1"/>
          <p:cNvSpPr/>
          <p:nvPr/>
        </p:nvSpPr>
        <p:spPr>
          <a:xfrm>
            <a:off x="5809780" y="-3412"/>
            <a:ext cx="3311913" cy="584775"/>
          </a:xfrm>
          <a:prstGeom prst="rect">
            <a:avLst/>
          </a:prstGeom>
        </p:spPr>
        <p:txBody>
          <a:bodyPr wrap="square">
            <a:spAutoFit/>
          </a:bodyPr>
          <a:lstStyle/>
          <a:p>
            <a:r>
              <a:rPr lang="en-US" sz="800">
                <a:solidFill>
                  <a:schemeClr val="bg1"/>
                </a:solidFill>
              </a:rPr>
              <a:t>References:</a:t>
            </a:r>
          </a:p>
          <a:p>
            <a:pPr marL="171450" lvl="0" indent="-171450">
              <a:buFont typeface="Arial" panose="020B0604020202020204" pitchFamily="34" charset="0"/>
              <a:buChar char="•"/>
              <a:defRPr/>
            </a:pPr>
            <a:r>
              <a:rPr lang="en-US" sz="800">
                <a:solidFill>
                  <a:schemeClr val="bg1"/>
                </a:solidFill>
              </a:rPr>
              <a:t>DoD 7000.14-R (Financial Management Regulation), Volume 7A, Chapter 27, paragraph 2704</a:t>
            </a:r>
          </a:p>
          <a:p>
            <a:pPr marL="171450" indent="-171450">
              <a:buFont typeface="Arial" panose="020B0604020202020204" pitchFamily="34" charset="0"/>
              <a:buChar char="•"/>
            </a:pPr>
            <a:r>
              <a:rPr lang="en-US" sz="800">
                <a:solidFill>
                  <a:schemeClr val="bg1"/>
                </a:solidFill>
              </a:rPr>
              <a:t>AR 55-46 (Travel Overseas)</a:t>
            </a:r>
          </a:p>
        </p:txBody>
      </p:sp>
    </p:spTree>
    <p:extLst>
      <p:ext uri="{BB962C8B-B14F-4D97-AF65-F5344CB8AC3E}">
        <p14:creationId xmlns:p14="http://schemas.microsoft.com/office/powerpoint/2010/main" val="1201550954"/>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gray">
          <a:xfrm>
            <a:off x="699647" y="103825"/>
            <a:ext cx="7772400" cy="480131"/>
          </a:xfrm>
          <a:prstGeom prst="rect">
            <a:avLst/>
          </a:prstGeom>
        </p:spPr>
        <p:txBody>
          <a:bodyPr vert="horz" lIns="182880" tIns="45720" rIns="91440" bIns="45720" rtlCol="0" anchor="t" anchorCtr="0">
            <a:spAutoFit/>
          </a:bodyPr>
          <a:lstStyle>
            <a:lvl1pPr marL="0" algn="l" defTabSz="914400" rtl="0" eaLnBrk="1" latinLnBrk="0" hangingPunct="1">
              <a:lnSpc>
                <a:spcPct val="90000"/>
              </a:lnSpc>
              <a:spcBef>
                <a:spcPct val="0"/>
              </a:spcBef>
              <a:buNone/>
              <a:defRPr lang="en-US" sz="2800" b="1" kern="1200" dirty="0">
                <a:solidFill>
                  <a:srgbClr val="7F7F73"/>
                </a:solidFill>
                <a:latin typeface="Arial" panose="020B0604020202020204" pitchFamily="34" charset="0"/>
                <a:ea typeface="+mj-ea"/>
                <a:cs typeface="Arial" panose="020B0604020202020204" pitchFamily="34" charset="0"/>
              </a:defRPr>
            </a:lvl1pPr>
          </a:lstStyle>
          <a:p>
            <a:r>
              <a:rPr lang="en-US"/>
              <a:t>Reassignment Briefing</a:t>
            </a:r>
          </a:p>
        </p:txBody>
      </p:sp>
      <p:sp>
        <p:nvSpPr>
          <p:cNvPr id="5" name="Content Placeholder 2"/>
          <p:cNvSpPr txBox="1">
            <a:spLocks/>
          </p:cNvSpPr>
          <p:nvPr/>
        </p:nvSpPr>
        <p:spPr>
          <a:xfrm>
            <a:off x="293566" y="1189733"/>
            <a:ext cx="8388709" cy="5356033"/>
          </a:xfrm>
          <a:prstGeom prst="rect">
            <a:avLst/>
          </a:prstGeom>
        </p:spPr>
        <p:txBody>
          <a:bodyPr>
            <a:noAutofit/>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0">
                <a:latin typeface="+mn-lt"/>
              </a:rPr>
              <a:t>Isolation or Quarantine After Signing Out of Old PDS</a:t>
            </a:r>
          </a:p>
          <a:p>
            <a:pPr lvl="1"/>
            <a:r>
              <a:rPr lang="en-US" sz="2000"/>
              <a:t>If a Soldier and a Soldier’s dependents are ordered to isolate or quarantine after signing out of the unit, then per diem may be authorized for both the Soldier and dependents at the location specified in the orders. If lodging in kind or meals in kind are provided, then per diem is not payable. </a:t>
            </a:r>
          </a:p>
          <a:p>
            <a:r>
              <a:rPr lang="en-US" sz="2000" b="0"/>
              <a:t>Isolation or Quarantine Required after Arrival at the New PDS and Before TLE Begins </a:t>
            </a:r>
          </a:p>
          <a:p>
            <a:pPr lvl="1"/>
            <a:r>
              <a:rPr lang="en-US" sz="2000"/>
              <a:t>If a Soldier and a Soldier’s dependents are ordered to isolate or quarantine after arrival at the new PDS and before TLE begins, then the Soldier and dependents may be authorized per diem in accordance with JTR Chapter 5, Part A. If lodging in kind or meals in kind are provided, then per diem is not payable. </a:t>
            </a:r>
            <a:endParaRPr lang="en-US" sz="2000" b="0">
              <a:latin typeface="+mn-lt"/>
            </a:endParaRPr>
          </a:p>
        </p:txBody>
      </p:sp>
      <p:sp>
        <p:nvSpPr>
          <p:cNvPr id="6" name="Text Placeholder 4"/>
          <p:cNvSpPr txBox="1">
            <a:spLocks/>
          </p:cNvSpPr>
          <p:nvPr/>
        </p:nvSpPr>
        <p:spPr>
          <a:xfrm>
            <a:off x="790173" y="591864"/>
            <a:ext cx="7470627" cy="369332"/>
          </a:xfrm>
          <a:prstGeom prst="rect">
            <a:avLst/>
          </a:prstGeom>
        </p:spPr>
        <p:txBody>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a:ea typeface="+mj-ea"/>
              </a:rPr>
              <a:t>Finance Travel Entitlements</a:t>
            </a:r>
          </a:p>
        </p:txBody>
      </p:sp>
      <p:sp>
        <p:nvSpPr>
          <p:cNvPr id="2" name="Rectangle 1"/>
          <p:cNvSpPr/>
          <p:nvPr/>
        </p:nvSpPr>
        <p:spPr>
          <a:xfrm>
            <a:off x="5865541" y="40351"/>
            <a:ext cx="3256157" cy="461665"/>
          </a:xfrm>
          <a:prstGeom prst="rect">
            <a:avLst/>
          </a:prstGeom>
        </p:spPr>
        <p:txBody>
          <a:bodyPr wrap="square">
            <a:spAutoFit/>
          </a:bodyPr>
          <a:lstStyle/>
          <a:p>
            <a:pPr lvl="0">
              <a:defRPr/>
            </a:pPr>
            <a:r>
              <a:rPr lang="en-US" sz="800">
                <a:solidFill>
                  <a:schemeClr val="bg1"/>
                </a:solidFill>
              </a:rPr>
              <a:t>References:</a:t>
            </a:r>
          </a:p>
          <a:p>
            <a:pPr marL="171450" lvl="0" indent="-171450">
              <a:buFont typeface="Arial" panose="020B0604020202020204" pitchFamily="34" charset="0"/>
              <a:buChar char="•"/>
              <a:defRPr/>
            </a:pPr>
            <a:r>
              <a:rPr lang="en-US" sz="800">
                <a:solidFill>
                  <a:schemeClr val="bg1"/>
                </a:solidFill>
              </a:rPr>
              <a:t>https://www.defensetravel.dod.mil/Docs/perdiem/JTR.pdf      (The Joint Travel Regulations (JTR)), Chapter 050106, 050603</a:t>
            </a:r>
          </a:p>
        </p:txBody>
      </p:sp>
    </p:spTree>
    <p:extLst>
      <p:ext uri="{BB962C8B-B14F-4D97-AF65-F5344CB8AC3E}">
        <p14:creationId xmlns:p14="http://schemas.microsoft.com/office/powerpoint/2010/main" val="24077165"/>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00966" y="100584"/>
            <a:ext cx="7772400" cy="480131"/>
          </a:xfrm>
        </p:spPr>
        <p:txBody>
          <a:bodyPr/>
          <a:lstStyle/>
          <a:p>
            <a:r>
              <a:rPr lang="en-US"/>
              <a:t>Reassignment Briefing</a:t>
            </a:r>
          </a:p>
        </p:txBody>
      </p:sp>
      <p:sp>
        <p:nvSpPr>
          <p:cNvPr id="8" name="Content Placeholder 2"/>
          <p:cNvSpPr txBox="1">
            <a:spLocks/>
          </p:cNvSpPr>
          <p:nvPr/>
        </p:nvSpPr>
        <p:spPr>
          <a:xfrm>
            <a:off x="356938" y="1051721"/>
            <a:ext cx="8452525" cy="5494045"/>
          </a:xfrm>
          <a:prstGeom prst="rect">
            <a:avLst/>
          </a:prstGeom>
        </p:spPr>
        <p:txBody>
          <a:bodyPr vert="horz" lIns="91440" tIns="45720" rIns="91440" bIns="45720" rtlCol="0">
            <a:noAutofit/>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000" b="0">
                <a:solidFill>
                  <a:srgbClr val="231F20"/>
                </a:solidFill>
                <a:cs typeface="Tahoma"/>
              </a:rPr>
              <a:t>Individually Billed Account (IBA) vs Centrally Billed Account (CBA)</a:t>
            </a:r>
          </a:p>
          <a:p>
            <a:pPr lvl="1"/>
            <a:r>
              <a:rPr lang="en-US" sz="1800"/>
              <a:t>All PCS orders must state that either IBA or CBA (not both) is authorized</a:t>
            </a:r>
          </a:p>
          <a:p>
            <a:pPr lvl="1"/>
            <a:r>
              <a:rPr lang="en-US" sz="1800"/>
              <a:t>IBA-Mandatory for all Soldiers with a Government Travel Charge Card (GTCC) (unless exempt) and must be included in the PCS order.</a:t>
            </a:r>
          </a:p>
          <a:p>
            <a:pPr lvl="2"/>
            <a:r>
              <a:rPr lang="en-US" sz="1600"/>
              <a:t>If travelling by air, the Soldier must contact the supporting Commercial Travel Office (CTO) or Travel Management Center (TMC) to make air travel reservation arrangements.</a:t>
            </a:r>
          </a:p>
          <a:p>
            <a:pPr lvl="2"/>
            <a:r>
              <a:rPr lang="en-US" sz="1600"/>
              <a:t>The GTCC eliminates the need for an advance of travel entitlements and reduces the traveler’s dependency on personal funds.</a:t>
            </a:r>
          </a:p>
          <a:p>
            <a:pPr lvl="2"/>
            <a:r>
              <a:rPr lang="en-US" sz="1600"/>
              <a:t>If IBA is authorized in the PCS order, the Soldiers will contact their unit travel charge card Agency Program Coordinator (APC) to register into the PCS program to increase spending limits.</a:t>
            </a:r>
          </a:p>
          <a:p>
            <a:pPr lvl="2"/>
            <a:r>
              <a:rPr lang="en-US" sz="1600"/>
              <a:t>The GTCC will be used for all expenses associated with the PCS</a:t>
            </a:r>
            <a:endParaRPr lang="en-US" sz="1600" spc="-10">
              <a:solidFill>
                <a:srgbClr val="231F20"/>
              </a:solidFill>
              <a:cs typeface="Tahoma"/>
            </a:endParaRPr>
          </a:p>
          <a:p>
            <a:pPr lvl="1"/>
            <a:r>
              <a:rPr lang="en-US" sz="1800"/>
              <a:t>CBA-If the Soldier does not possess a GTCC, or IBA is not authorized, CBA is authorized and must be included in the PCS order.</a:t>
            </a:r>
          </a:p>
          <a:p>
            <a:pPr lvl="2"/>
            <a:r>
              <a:rPr lang="en-US" sz="1600"/>
              <a:t>The Soldier is not responsible for personally purchasing airline tickets. The Soldier must contact the supporting CTO or TMC to make air travel reservation arrangements.</a:t>
            </a:r>
          </a:p>
        </p:txBody>
      </p:sp>
      <p:sp>
        <p:nvSpPr>
          <p:cNvPr id="9" name="Text Placeholder 4"/>
          <p:cNvSpPr txBox="1">
            <a:spLocks/>
          </p:cNvSpPr>
          <p:nvPr/>
        </p:nvSpPr>
        <p:spPr>
          <a:xfrm>
            <a:off x="790173" y="591864"/>
            <a:ext cx="7470627" cy="369332"/>
          </a:xfrm>
          <a:prstGeom prst="rect">
            <a:avLst/>
          </a:prstGeom>
        </p:spPr>
        <p:txBody>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a:ea typeface="+mj-ea"/>
              </a:rPr>
              <a:t>Finance Travel Entitlements</a:t>
            </a:r>
          </a:p>
        </p:txBody>
      </p:sp>
      <p:sp>
        <p:nvSpPr>
          <p:cNvPr id="2" name="Rectangle 1"/>
          <p:cNvSpPr/>
          <p:nvPr/>
        </p:nvSpPr>
        <p:spPr>
          <a:xfrm>
            <a:off x="5887842" y="0"/>
            <a:ext cx="3233853" cy="584775"/>
          </a:xfrm>
          <a:prstGeom prst="rect">
            <a:avLst/>
          </a:prstGeom>
        </p:spPr>
        <p:txBody>
          <a:bodyPr wrap="square">
            <a:spAutoFit/>
          </a:bodyPr>
          <a:lstStyle/>
          <a:p>
            <a:pPr lvl="0">
              <a:defRPr/>
            </a:pPr>
            <a:r>
              <a:rPr lang="en-US" sz="800">
                <a:solidFill>
                  <a:schemeClr val="bg1"/>
                </a:solidFill>
              </a:rPr>
              <a:t>References:</a:t>
            </a:r>
          </a:p>
          <a:p>
            <a:pPr marL="171450" lvl="0" indent="-171450">
              <a:buFont typeface="Arial" panose="020B0604020202020204" pitchFamily="34" charset="0"/>
              <a:buChar char="•"/>
              <a:defRPr/>
            </a:pPr>
            <a:r>
              <a:rPr lang="en-US" sz="800">
                <a:solidFill>
                  <a:schemeClr val="bg1"/>
                </a:solidFill>
              </a:rPr>
              <a:t>https://www.defensetravel.dod.mil/Docs/perdiem/JTR.pdf       (The Joint Travel Regulations (JTR)), Chapter 010204</a:t>
            </a:r>
          </a:p>
          <a:p>
            <a:pPr marL="171450" lvl="0" indent="-171450">
              <a:buFont typeface="Arial" panose="020B0604020202020204" pitchFamily="34" charset="0"/>
              <a:buChar char="•"/>
              <a:defRPr/>
            </a:pPr>
            <a:r>
              <a:rPr lang="en-US" sz="800">
                <a:solidFill>
                  <a:schemeClr val="bg1"/>
                </a:solidFill>
              </a:rPr>
              <a:t>DoD 7000.14-R (Financial Management Regulation), Volume 9</a:t>
            </a:r>
          </a:p>
        </p:txBody>
      </p:sp>
    </p:spTree>
    <p:extLst>
      <p:ext uri="{BB962C8B-B14F-4D97-AF65-F5344CB8AC3E}">
        <p14:creationId xmlns:p14="http://schemas.microsoft.com/office/powerpoint/2010/main" val="1498542576"/>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700965" y="591865"/>
            <a:ext cx="8353825" cy="369332"/>
          </a:xfrm>
        </p:spPr>
        <p:txBody>
          <a:bodyPr/>
          <a:lstStyle/>
          <a:p>
            <a:r>
              <a:rPr lang="en-US"/>
              <a:t>Finance Travel Entitlements</a:t>
            </a:r>
          </a:p>
        </p:txBody>
      </p:sp>
      <p:sp>
        <p:nvSpPr>
          <p:cNvPr id="7" name="Title 1"/>
          <p:cNvSpPr>
            <a:spLocks noGrp="1"/>
          </p:cNvSpPr>
          <p:nvPr>
            <p:ph type="title"/>
          </p:nvPr>
        </p:nvSpPr>
        <p:spPr>
          <a:xfrm>
            <a:off x="700966" y="100584"/>
            <a:ext cx="7772400" cy="480131"/>
          </a:xfrm>
        </p:spPr>
        <p:txBody>
          <a:bodyPr/>
          <a:lstStyle/>
          <a:p>
            <a:r>
              <a:rPr lang="en-US"/>
              <a:t>Reassignment Briefing</a:t>
            </a:r>
          </a:p>
        </p:txBody>
      </p:sp>
      <p:sp>
        <p:nvSpPr>
          <p:cNvPr id="8" name="Content Placeholder 2"/>
          <p:cNvSpPr txBox="1">
            <a:spLocks/>
          </p:cNvSpPr>
          <p:nvPr/>
        </p:nvSpPr>
        <p:spPr>
          <a:xfrm>
            <a:off x="356938" y="1174387"/>
            <a:ext cx="8697852" cy="5081447"/>
          </a:xfrm>
          <a:prstGeom prst="rect">
            <a:avLst/>
          </a:prstGeom>
        </p:spPr>
        <p:txBody>
          <a:bodyPr vert="horz" lIns="91440" tIns="45720" rIns="91440" bIns="45720" rtlCol="0">
            <a:noAutofit/>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000" b="0">
                <a:solidFill>
                  <a:srgbClr val="231F20"/>
                </a:solidFill>
                <a:cs typeface="Tahoma"/>
              </a:rPr>
              <a:t>Advance Travel Pay</a:t>
            </a:r>
          </a:p>
          <a:p>
            <a:pPr lvl="1"/>
            <a:r>
              <a:rPr lang="en-US" sz="2000"/>
              <a:t>GTCC holders are not authorized Advance Travel Pay, except advance DLA. The GTCC must be used for all PCS travel related expenses unless the GTCC is not authorized at the new PDS.</a:t>
            </a:r>
          </a:p>
          <a:p>
            <a:pPr lvl="1"/>
            <a:r>
              <a:rPr lang="en-US" sz="2000" spc="-10">
                <a:solidFill>
                  <a:srgbClr val="231F20"/>
                </a:solidFill>
                <a:cs typeface="Tahoma"/>
              </a:rPr>
              <a:t>Soldiers without a GTCC may request a Travel Pay advance of up to 80% of Per Diem and Mileage, and 100% of DLA, if eligible.</a:t>
            </a:r>
            <a:endParaRPr lang="en-US" spc="-10">
              <a:solidFill>
                <a:srgbClr val="231F20"/>
              </a:solidFill>
              <a:cs typeface="Tahoma"/>
            </a:endParaRPr>
          </a:p>
          <a:p>
            <a:pPr>
              <a:lnSpc>
                <a:spcPct val="100000"/>
              </a:lnSpc>
            </a:pPr>
            <a:r>
              <a:rPr lang="en-US" sz="2000" b="0" spc="-10">
                <a:solidFill>
                  <a:srgbClr val="231F20"/>
                </a:solidFill>
                <a:cs typeface="Tahoma"/>
              </a:rPr>
              <a:t>Advance Base Pay</a:t>
            </a:r>
          </a:p>
          <a:p>
            <a:pPr lvl="1"/>
            <a:r>
              <a:rPr lang="en-US" sz="2000"/>
              <a:t>To assist Soldiers in meeting extraordinary expenses related to a PCS. Advance Pay is intended to assist with some of the out of pocket expenses related to PCS relocation, not typical of day to day military living.</a:t>
            </a:r>
          </a:p>
          <a:p>
            <a:pPr lvl="1"/>
            <a:r>
              <a:rPr lang="en-US" sz="2000"/>
              <a:t>Soldiers may be paid an advance of base pay not to exceed 3 months, minus deductions (ie taxes, allotments, etc).</a:t>
            </a:r>
          </a:p>
          <a:p>
            <a:pPr lvl="1"/>
            <a:r>
              <a:rPr lang="en-US" sz="2000"/>
              <a:t>Advance Pay amount will be paid back over 12 months.</a:t>
            </a:r>
          </a:p>
        </p:txBody>
      </p:sp>
      <p:sp>
        <p:nvSpPr>
          <p:cNvPr id="2" name="Rectangle 1"/>
          <p:cNvSpPr/>
          <p:nvPr/>
        </p:nvSpPr>
        <p:spPr>
          <a:xfrm>
            <a:off x="5609063" y="17115"/>
            <a:ext cx="3512633" cy="461665"/>
          </a:xfrm>
          <a:prstGeom prst="rect">
            <a:avLst/>
          </a:prstGeom>
        </p:spPr>
        <p:txBody>
          <a:bodyPr wrap="square">
            <a:spAutoFit/>
          </a:bodyPr>
          <a:lstStyle/>
          <a:p>
            <a:pPr lvl="0">
              <a:defRPr/>
            </a:pPr>
            <a:r>
              <a:rPr lang="en-US" sz="800">
                <a:solidFill>
                  <a:schemeClr val="bg1"/>
                </a:solidFill>
              </a:rPr>
              <a:t>References:</a:t>
            </a:r>
          </a:p>
          <a:p>
            <a:pPr marL="171450" lvl="0" indent="-171450">
              <a:buFont typeface="Arial" panose="020B0604020202020204" pitchFamily="34" charset="0"/>
              <a:buChar char="•"/>
              <a:defRPr/>
            </a:pPr>
            <a:r>
              <a:rPr lang="en-US" sz="800">
                <a:solidFill>
                  <a:schemeClr val="bg1"/>
                </a:solidFill>
              </a:rPr>
              <a:t>https://www.defensetravel.dod.mil/Docs/perdiem/JTR.pdf              (The Joint Travel Regulations (JTR)), Chapter 010204, 0505, 050602</a:t>
            </a:r>
          </a:p>
        </p:txBody>
      </p:sp>
    </p:spTree>
    <p:extLst>
      <p:ext uri="{BB962C8B-B14F-4D97-AF65-F5344CB8AC3E}">
        <p14:creationId xmlns:p14="http://schemas.microsoft.com/office/powerpoint/2010/main" val="3276001866"/>
      </p:ext>
    </p:extLst>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7629" y="1145603"/>
            <a:ext cx="8675648" cy="5539978"/>
          </a:xfrm>
          <a:prstGeom prst="rect">
            <a:avLst/>
          </a:prstGeom>
        </p:spPr>
        <p:txBody>
          <a:bodyPr wrap="square">
            <a:spAutoFit/>
          </a:bodyPr>
          <a:lstStyle/>
          <a:p>
            <a:pPr marL="173736" indent="-173736">
              <a:spcBef>
                <a:spcPts val="1000"/>
              </a:spcBef>
              <a:buFont typeface="Wingdings" panose="05000000000000000000" pitchFamily="2" charset="2"/>
              <a:buChar char="ü"/>
            </a:pPr>
            <a:r>
              <a:rPr lang="en-US" sz="2000">
                <a:cs typeface="Arial" panose="020B0604020202020204" pitchFamily="34" charset="0"/>
              </a:rPr>
              <a:t>HHG Entitlements</a:t>
            </a:r>
            <a:r>
              <a:rPr lang="en-US" sz="2000"/>
              <a:t>:</a:t>
            </a:r>
          </a:p>
          <a:p>
            <a:pPr marL="512064" lvl="3" indent="-173736">
              <a:spcBef>
                <a:spcPts val="600"/>
              </a:spcBef>
              <a:buFont typeface="Arial" panose="020B0604020202020204" pitchFamily="34" charset="0"/>
              <a:buChar char="•"/>
            </a:pPr>
            <a:r>
              <a:rPr lang="en-US" sz="1600"/>
              <a:t>Soldiers are authorized transportation of HHG when moving is necessary due to a permanent change of station (PCS).</a:t>
            </a:r>
          </a:p>
          <a:p>
            <a:pPr marL="512064" lvl="3" indent="-173736">
              <a:spcBef>
                <a:spcPts val="600"/>
              </a:spcBef>
              <a:buFont typeface="Arial" panose="020B0604020202020204" pitchFamily="34" charset="0"/>
              <a:buChar char="•"/>
            </a:pPr>
            <a:r>
              <a:rPr lang="en-US" sz="1600"/>
              <a:t>Soldiers on a PCS are entitled to ship the authorized weight allowance of HHG from the old permanent duty station to the new permanent duty station, or to any other place, not to exceed what it would have cost the government if the authorized weight allowance would have been shipped in one lot from the old PDS to the new PDS.</a:t>
            </a:r>
          </a:p>
          <a:p>
            <a:pPr marL="512064" lvl="3" indent="-173736">
              <a:spcBef>
                <a:spcPts val="600"/>
              </a:spcBef>
              <a:buFont typeface="Arial" panose="020B0604020202020204" pitchFamily="34" charset="0"/>
              <a:buChar char="•"/>
            </a:pPr>
            <a:r>
              <a:rPr lang="en-US" sz="1600"/>
              <a:t>Unaccompanied baggage (UB) is part of the Soldier’s authorized HHG weight allowance. UB transportation is authorized by an expedited transportation mode on OCONUS PCS when necessary to enable the Soldier to carry out assigned duties or to prevent undue hardship on the Soldier or a dependent. </a:t>
            </a:r>
          </a:p>
          <a:p>
            <a:pPr marL="512064" lvl="3" indent="-173736">
              <a:spcBef>
                <a:spcPts val="600"/>
              </a:spcBef>
              <a:buFont typeface="Arial" panose="020B0604020202020204" pitchFamily="34" charset="0"/>
              <a:buChar char="•"/>
            </a:pPr>
            <a:r>
              <a:rPr lang="en-US" sz="1600"/>
              <a:t>A Soldier, who is authorized shipment of HHG or UB, is also entitled to 90 days temporary storage in transit in conjunction with such shipment.</a:t>
            </a:r>
          </a:p>
          <a:p>
            <a:pPr marL="512064" lvl="3" indent="-173736">
              <a:spcBef>
                <a:spcPts val="600"/>
              </a:spcBef>
              <a:buFont typeface="Arial" panose="020B0604020202020204" pitchFamily="34" charset="0"/>
              <a:buChar char="•"/>
            </a:pPr>
            <a:r>
              <a:rPr lang="en-US" sz="1600"/>
              <a:t>Soldiers authorized movement of Family to a designated place are authorized HHG shipment to the designated place and non-temporary storage (NTS). If a Soldier elects to participate in the HAAP, movement of HHG to designated location is not authorized.</a:t>
            </a:r>
          </a:p>
          <a:p>
            <a:pPr marL="512064" lvl="3" indent="-173736">
              <a:spcBef>
                <a:spcPts val="600"/>
              </a:spcBef>
              <a:buFont typeface="Arial" panose="020B0604020202020204" pitchFamily="34" charset="0"/>
              <a:buChar char="•"/>
            </a:pPr>
            <a:r>
              <a:rPr lang="en-US" sz="1600"/>
              <a:t>Soldiers are authorized Professional Books, Papers, and Equipment (PBP&amp;E) when he or she certifies that the PBP&amp;E are necessary for official duty at the next                   PDS. PBP&amp;E will not exceed 2,000 lbs. PBP&amp;E must be weighed                         separately from the HHG shipment.</a:t>
            </a:r>
          </a:p>
        </p:txBody>
      </p:sp>
      <p:sp>
        <p:nvSpPr>
          <p:cNvPr id="4" name="Title 1"/>
          <p:cNvSpPr>
            <a:spLocks noGrp="1"/>
          </p:cNvSpPr>
          <p:nvPr>
            <p:ph type="title"/>
          </p:nvPr>
        </p:nvSpPr>
        <p:spPr>
          <a:xfrm>
            <a:off x="700966" y="100584"/>
            <a:ext cx="7772400" cy="480131"/>
          </a:xfrm>
        </p:spPr>
        <p:txBody>
          <a:bodyPr/>
          <a:lstStyle/>
          <a:p>
            <a:r>
              <a:rPr lang="en-US"/>
              <a:t>Reassignment Briefing</a:t>
            </a:r>
          </a:p>
        </p:txBody>
      </p:sp>
      <p:sp>
        <p:nvSpPr>
          <p:cNvPr id="5" name="Text Placeholder 4"/>
          <p:cNvSpPr txBox="1">
            <a:spLocks/>
          </p:cNvSpPr>
          <p:nvPr/>
        </p:nvSpPr>
        <p:spPr>
          <a:xfrm>
            <a:off x="772073" y="597923"/>
            <a:ext cx="7897307" cy="322531"/>
          </a:xfrm>
          <a:prstGeom prst="rect">
            <a:avLst/>
          </a:prstGeom>
        </p:spPr>
        <p:txBody>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a:t>Transportation Travel Entitlements</a:t>
            </a:r>
            <a:endParaRPr lang="en-US" sz="2800"/>
          </a:p>
        </p:txBody>
      </p:sp>
      <p:sp>
        <p:nvSpPr>
          <p:cNvPr id="2" name="Rectangle 1"/>
          <p:cNvSpPr/>
          <p:nvPr/>
        </p:nvSpPr>
        <p:spPr>
          <a:xfrm>
            <a:off x="6077414" y="34834"/>
            <a:ext cx="3044284" cy="461665"/>
          </a:xfrm>
          <a:prstGeom prst="rect">
            <a:avLst/>
          </a:prstGeom>
        </p:spPr>
        <p:txBody>
          <a:bodyPr wrap="square">
            <a:spAutoFit/>
          </a:bodyPr>
          <a:lstStyle/>
          <a:p>
            <a:r>
              <a:rPr lang="en-US" sz="800">
                <a:solidFill>
                  <a:schemeClr val="bg1"/>
                </a:solidFill>
              </a:rPr>
              <a:t>References:</a:t>
            </a:r>
          </a:p>
          <a:p>
            <a:pPr marL="171450" indent="-171450">
              <a:buFont typeface="Arial" panose="020B0604020202020204" pitchFamily="34" charset="0"/>
              <a:buChar char="•"/>
            </a:pPr>
            <a:r>
              <a:rPr lang="en-US" sz="800">
                <a:solidFill>
                  <a:schemeClr val="bg1"/>
                </a:solidFill>
              </a:rPr>
              <a:t>https://www.defensetravel.dod.mil/Docs/perdiem/JTR.pdf (The Joint Travel Regulations (JTR)), Chapter 0513-0534</a:t>
            </a:r>
          </a:p>
        </p:txBody>
      </p:sp>
    </p:spTree>
    <p:extLst>
      <p:ext uri="{BB962C8B-B14F-4D97-AF65-F5344CB8AC3E}">
        <p14:creationId xmlns:p14="http://schemas.microsoft.com/office/powerpoint/2010/main" val="3179628600"/>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00966" y="100584"/>
            <a:ext cx="7772400" cy="480131"/>
          </a:xfrm>
        </p:spPr>
        <p:txBody>
          <a:bodyPr/>
          <a:lstStyle/>
          <a:p>
            <a:r>
              <a:rPr lang="en-US"/>
              <a:t>Reassignment Briefing</a:t>
            </a:r>
          </a:p>
        </p:txBody>
      </p:sp>
      <p:sp>
        <p:nvSpPr>
          <p:cNvPr id="6" name="Rectangle 5"/>
          <p:cNvSpPr/>
          <p:nvPr/>
        </p:nvSpPr>
        <p:spPr>
          <a:xfrm>
            <a:off x="267629" y="1145603"/>
            <a:ext cx="8675648" cy="4344779"/>
          </a:xfrm>
          <a:prstGeom prst="rect">
            <a:avLst/>
          </a:prstGeom>
        </p:spPr>
        <p:txBody>
          <a:bodyPr wrap="square">
            <a:spAutoFit/>
          </a:bodyPr>
          <a:lstStyle/>
          <a:p>
            <a:pPr marL="173736" indent="-173736">
              <a:spcBef>
                <a:spcPts val="1000"/>
              </a:spcBef>
              <a:buFont typeface="Wingdings" panose="05000000000000000000" pitchFamily="2" charset="2"/>
              <a:buChar char="ü"/>
            </a:pPr>
            <a:r>
              <a:rPr lang="en-US" sz="2000">
                <a:cs typeface="Arial" panose="020B0604020202020204" pitchFamily="34" charset="0"/>
              </a:rPr>
              <a:t>HHG Entitlements (continued)</a:t>
            </a:r>
          </a:p>
          <a:p>
            <a:pPr marL="512064" lvl="3" indent="-173736">
              <a:spcBef>
                <a:spcPts val="600"/>
              </a:spcBef>
              <a:buFont typeface="Arial" panose="020B0604020202020204" pitchFamily="34" charset="0"/>
              <a:buChar char="•"/>
            </a:pPr>
            <a:r>
              <a:rPr lang="en-US" sz="1600"/>
              <a:t>Weight allowances can be administratively restricted at a PDS OCONUS based on factors at that location. When the new PDS is an administrative-weight-limited location, the Soldier is authorized HHG transportation to a designated place or to NTS for the remainder of the HHG weight allowance that could not be shipped to the new PDS.</a:t>
            </a:r>
          </a:p>
          <a:p>
            <a:pPr marL="173736" indent="-173736">
              <a:spcBef>
                <a:spcPts val="1000"/>
              </a:spcBef>
              <a:buFont typeface="Wingdings" panose="05000000000000000000" pitchFamily="2" charset="2"/>
              <a:buChar char="ü"/>
            </a:pPr>
            <a:r>
              <a:rPr lang="en-US" sz="2000">
                <a:cs typeface="Arial" panose="020B0604020202020204" pitchFamily="34" charset="0"/>
              </a:rPr>
              <a:t>Excess Charges</a:t>
            </a:r>
          </a:p>
          <a:p>
            <a:pPr marL="512064" lvl="3" indent="-173736">
              <a:spcBef>
                <a:spcPts val="600"/>
              </a:spcBef>
              <a:buFont typeface="Arial" panose="020B0604020202020204" pitchFamily="34" charset="0"/>
              <a:buChar char="•"/>
            </a:pPr>
            <a:r>
              <a:rPr lang="en-US" sz="1600"/>
              <a:t>The Government may pay the total transportation cost and other applicable charges for any weight that exceeds the weight allowance. The Government must collect the excess costs from the Soldier.</a:t>
            </a:r>
          </a:p>
          <a:p>
            <a:pPr marL="512064" lvl="3" indent="-173736">
              <a:spcBef>
                <a:spcPts val="600"/>
              </a:spcBef>
              <a:buFont typeface="Arial" panose="020B0604020202020204" pitchFamily="34" charset="0"/>
              <a:buChar char="•"/>
            </a:pPr>
            <a:r>
              <a:rPr lang="en-US" sz="1600"/>
              <a:t>Soldiers must repay the Service for the cost of transporting HHG in excess of the specified weight allowance or authorized distance.</a:t>
            </a:r>
          </a:p>
          <a:p>
            <a:pPr marL="512064" lvl="3" indent="-173736">
              <a:spcBef>
                <a:spcPts val="600"/>
              </a:spcBef>
              <a:buFont typeface="Arial" panose="020B0604020202020204" pitchFamily="34" charset="0"/>
              <a:buChar char="•"/>
            </a:pPr>
            <a:r>
              <a:rPr lang="en-US" sz="1600"/>
              <a:t>Transportation-related costs incurred by the Government due to the negligence of the Soldier, such as attempted pickup or delivery charges when the Soldier missed the appointment as scheduled, are considered excess charges and are the Soldier’s responsibility. </a:t>
            </a:r>
            <a:endParaRPr lang="en-US" sz="1400"/>
          </a:p>
        </p:txBody>
      </p:sp>
      <p:sp>
        <p:nvSpPr>
          <p:cNvPr id="7" name="Text Placeholder 4"/>
          <p:cNvSpPr txBox="1">
            <a:spLocks/>
          </p:cNvSpPr>
          <p:nvPr/>
        </p:nvSpPr>
        <p:spPr>
          <a:xfrm>
            <a:off x="772073" y="597923"/>
            <a:ext cx="7897307" cy="322531"/>
          </a:xfrm>
          <a:prstGeom prst="rect">
            <a:avLst/>
          </a:prstGeom>
        </p:spPr>
        <p:txBody>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a:t>Transportation Travel Entitlements</a:t>
            </a:r>
            <a:endParaRPr lang="en-US" sz="2800"/>
          </a:p>
        </p:txBody>
      </p:sp>
      <p:sp>
        <p:nvSpPr>
          <p:cNvPr id="2" name="Rectangle 1"/>
          <p:cNvSpPr/>
          <p:nvPr/>
        </p:nvSpPr>
        <p:spPr>
          <a:xfrm>
            <a:off x="6133170" y="72225"/>
            <a:ext cx="2966221" cy="461665"/>
          </a:xfrm>
          <a:prstGeom prst="rect">
            <a:avLst/>
          </a:prstGeom>
        </p:spPr>
        <p:txBody>
          <a:bodyPr wrap="square">
            <a:spAutoFit/>
          </a:bodyPr>
          <a:lstStyle/>
          <a:p>
            <a:r>
              <a:rPr lang="en-US" sz="800">
                <a:solidFill>
                  <a:schemeClr val="bg1"/>
                </a:solidFill>
              </a:rPr>
              <a:t>References:</a:t>
            </a:r>
          </a:p>
          <a:p>
            <a:pPr marL="171450" indent="-171450">
              <a:buFont typeface="Arial" panose="020B0604020202020204" pitchFamily="34" charset="0"/>
              <a:buChar char="•"/>
            </a:pPr>
            <a:r>
              <a:rPr lang="en-US" sz="800">
                <a:solidFill>
                  <a:schemeClr val="bg1"/>
                </a:solidFill>
              </a:rPr>
              <a:t>https://www.defensetravel.dod.mil/Docs/perdiem/JTR.pdf (The Joint Travel Regulations (JTR)), Chapter 0513-0534</a:t>
            </a:r>
          </a:p>
        </p:txBody>
      </p:sp>
    </p:spTree>
    <p:extLst>
      <p:ext uri="{BB962C8B-B14F-4D97-AF65-F5344CB8AC3E}">
        <p14:creationId xmlns:p14="http://schemas.microsoft.com/office/powerpoint/2010/main" val="3262033488"/>
      </p:ext>
    </p:extLst>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00966" y="100584"/>
            <a:ext cx="7772400" cy="480131"/>
          </a:xfrm>
        </p:spPr>
        <p:txBody>
          <a:bodyPr/>
          <a:lstStyle/>
          <a:p>
            <a:r>
              <a:rPr lang="en-US"/>
              <a:t>Reassignment Briefing</a:t>
            </a:r>
          </a:p>
        </p:txBody>
      </p:sp>
      <p:sp>
        <p:nvSpPr>
          <p:cNvPr id="6" name="Rectangle 5"/>
          <p:cNvSpPr/>
          <p:nvPr/>
        </p:nvSpPr>
        <p:spPr>
          <a:xfrm>
            <a:off x="224779" y="1145603"/>
            <a:ext cx="8675648" cy="5324022"/>
          </a:xfrm>
          <a:prstGeom prst="rect">
            <a:avLst/>
          </a:prstGeom>
        </p:spPr>
        <p:txBody>
          <a:bodyPr wrap="square">
            <a:spAutoFit/>
          </a:bodyPr>
          <a:lstStyle/>
          <a:p>
            <a:pPr marL="173736" indent="-173736">
              <a:buFont typeface="Wingdings" panose="05000000000000000000" pitchFamily="2" charset="2"/>
              <a:buChar char="ü"/>
            </a:pPr>
            <a:r>
              <a:rPr lang="en-US"/>
              <a:t>Move.mil</a:t>
            </a:r>
          </a:p>
          <a:p>
            <a:pPr marL="630936" lvl="2" indent="-173736">
              <a:spcBef>
                <a:spcPts val="600"/>
              </a:spcBef>
              <a:buFont typeface="Arial" panose="020B0604020202020204" pitchFamily="34" charset="0"/>
              <a:buChar char="•"/>
            </a:pPr>
            <a:r>
              <a:rPr lang="en-US" sz="1600"/>
              <a:t>The official DOD customer moving portal, move.mil provides numerous moving guides, tutorials, FAQs, customer service links, and valuable tools and resources.</a:t>
            </a:r>
          </a:p>
          <a:p>
            <a:pPr marL="173736" indent="-173736">
              <a:spcBef>
                <a:spcPts val="600"/>
              </a:spcBef>
              <a:buFont typeface="Wingdings" panose="05000000000000000000" pitchFamily="2" charset="2"/>
              <a:buChar char="ü"/>
            </a:pPr>
            <a:r>
              <a:rPr lang="en-US"/>
              <a:t>Defense Personal Property System (DPS)</a:t>
            </a:r>
          </a:p>
          <a:p>
            <a:pPr marL="630936" lvl="2" indent="-173736">
              <a:spcBef>
                <a:spcPts val="600"/>
              </a:spcBef>
              <a:buFont typeface="Arial" panose="020B0604020202020204" pitchFamily="34" charset="0"/>
              <a:buChar char="•"/>
            </a:pPr>
            <a:r>
              <a:rPr lang="en-US" sz="1600"/>
              <a:t>A DPS account is mandatory whether you schedule an appointment with a Personal Property Processing Office (PPPO) or not.</a:t>
            </a:r>
          </a:p>
          <a:p>
            <a:pPr marL="630936" lvl="2" indent="-173736">
              <a:spcBef>
                <a:spcPts val="600"/>
              </a:spcBef>
              <a:buFont typeface="Arial" panose="020B0604020202020204" pitchFamily="34" charset="0"/>
              <a:buChar char="•"/>
            </a:pPr>
            <a:r>
              <a:rPr lang="en-US" sz="1600"/>
              <a:t>Go to </a:t>
            </a:r>
            <a:r>
              <a:rPr lang="en-US" sz="1600">
                <a:hlinkClick r:id="rId3"/>
              </a:rPr>
              <a:t>www.move.mil</a:t>
            </a:r>
            <a:r>
              <a:rPr lang="en-US" sz="1600"/>
              <a:t> to register for DPS.</a:t>
            </a:r>
          </a:p>
          <a:p>
            <a:pPr marL="630936" lvl="2" indent="-173736">
              <a:spcBef>
                <a:spcPts val="600"/>
              </a:spcBef>
              <a:buFont typeface="Arial" panose="020B0604020202020204" pitchFamily="34" charset="0"/>
              <a:buChar char="•"/>
            </a:pPr>
            <a:r>
              <a:rPr lang="en-US" sz="1600"/>
              <a:t>Some of the actions that can be completed in DPS are:</a:t>
            </a:r>
          </a:p>
          <a:p>
            <a:pPr marL="1198563" lvl="3" indent="-223838">
              <a:lnSpc>
                <a:spcPct val="90000"/>
              </a:lnSpc>
              <a:spcBef>
                <a:spcPts val="500"/>
              </a:spcBef>
              <a:buFont typeface="Arial" panose="020B0604020202020204" pitchFamily="34" charset="0"/>
              <a:buChar char="–"/>
            </a:pPr>
            <a:r>
              <a:rPr lang="en-US" sz="1400">
                <a:cs typeface="Arial" panose="020B0604020202020204" pitchFamily="34" charset="0"/>
              </a:rPr>
              <a:t>Online self-counseling (still have to physically visit Ft. Sill Transportation office as well)</a:t>
            </a:r>
          </a:p>
          <a:p>
            <a:pPr marL="1198563" lvl="3" indent="-223838">
              <a:lnSpc>
                <a:spcPct val="90000"/>
              </a:lnSpc>
              <a:spcBef>
                <a:spcPts val="500"/>
              </a:spcBef>
              <a:buFont typeface="Arial" panose="020B0604020202020204" pitchFamily="34" charset="0"/>
              <a:buChar char="–"/>
            </a:pPr>
            <a:r>
              <a:rPr lang="en-US" sz="1400">
                <a:cs typeface="Arial" panose="020B0604020202020204" pitchFamily="34" charset="0"/>
              </a:rPr>
              <a:t>Create shipment applications for HHG/UB </a:t>
            </a:r>
          </a:p>
          <a:p>
            <a:pPr marL="1198563" lvl="3" indent="-223838">
              <a:lnSpc>
                <a:spcPct val="90000"/>
              </a:lnSpc>
              <a:spcBef>
                <a:spcPts val="500"/>
              </a:spcBef>
              <a:buFont typeface="Arial" panose="020B0604020202020204" pitchFamily="34" charset="0"/>
              <a:buChar char="–"/>
            </a:pPr>
            <a:r>
              <a:rPr lang="en-US" sz="1400">
                <a:cs typeface="Arial" panose="020B0604020202020204" pitchFamily="34" charset="0"/>
              </a:rPr>
              <a:t>Upload shipment documents to the DPS system</a:t>
            </a:r>
          </a:p>
          <a:p>
            <a:pPr marL="1198563" lvl="3" indent="-223838">
              <a:lnSpc>
                <a:spcPct val="90000"/>
              </a:lnSpc>
              <a:spcBef>
                <a:spcPts val="500"/>
              </a:spcBef>
              <a:buFont typeface="Arial" panose="020B0604020202020204" pitchFamily="34" charset="0"/>
              <a:buChar char="–"/>
            </a:pPr>
            <a:r>
              <a:rPr lang="en-US" sz="1400">
                <a:cs typeface="Arial" panose="020B0604020202020204" pitchFamily="34" charset="0"/>
              </a:rPr>
              <a:t>Print out and sign the DD forms generated by DPS</a:t>
            </a:r>
          </a:p>
          <a:p>
            <a:pPr marL="1198563" lvl="3" indent="-223838">
              <a:lnSpc>
                <a:spcPct val="90000"/>
              </a:lnSpc>
              <a:spcBef>
                <a:spcPts val="500"/>
              </a:spcBef>
              <a:buFont typeface="Arial" panose="020B0604020202020204" pitchFamily="34" charset="0"/>
              <a:buChar char="–"/>
            </a:pPr>
            <a:r>
              <a:rPr lang="en-US" sz="1400">
                <a:cs typeface="Arial" panose="020B0604020202020204" pitchFamily="34" charset="0"/>
              </a:rPr>
              <a:t>Request temporary storage extension with the transportation office</a:t>
            </a:r>
          </a:p>
          <a:p>
            <a:pPr marL="1198563" lvl="3" indent="-223838">
              <a:lnSpc>
                <a:spcPct val="90000"/>
              </a:lnSpc>
              <a:spcBef>
                <a:spcPts val="500"/>
              </a:spcBef>
              <a:buFont typeface="Arial" panose="020B0604020202020204" pitchFamily="34" charset="0"/>
              <a:buChar char="–"/>
            </a:pPr>
            <a:r>
              <a:rPr lang="en-US" sz="1400">
                <a:cs typeface="Arial" panose="020B0604020202020204" pitchFamily="34" charset="0"/>
              </a:rPr>
              <a:t>Complete an online Customer Satisfaction Survey to rate the moving company’s performance</a:t>
            </a:r>
          </a:p>
          <a:p>
            <a:pPr marL="1198563" lvl="3" indent="-223838">
              <a:lnSpc>
                <a:spcPct val="90000"/>
              </a:lnSpc>
              <a:spcBef>
                <a:spcPts val="500"/>
              </a:spcBef>
              <a:buFont typeface="Arial" panose="020B0604020202020204" pitchFamily="34" charset="0"/>
              <a:buChar char="–"/>
            </a:pPr>
            <a:r>
              <a:rPr lang="en-US" sz="1400">
                <a:cs typeface="Arial" panose="020B0604020202020204" pitchFamily="34" charset="0"/>
              </a:rPr>
              <a:t>File a claim for loss and damage with the moving company to full replacement value</a:t>
            </a:r>
          </a:p>
          <a:p>
            <a:pPr marL="630936" lvl="2" indent="-173736">
              <a:spcBef>
                <a:spcPts val="600"/>
              </a:spcBef>
              <a:buFont typeface="Arial" panose="020B0604020202020204" pitchFamily="34" charset="0"/>
              <a:buChar char="•"/>
            </a:pPr>
            <a:r>
              <a:rPr lang="en-US" sz="1600"/>
              <a:t>Soldiers executing their first or final personal property move, will not be able to perform self-counseling and must make an appointment to see a counselor to                     initiate their move. </a:t>
            </a:r>
          </a:p>
        </p:txBody>
      </p:sp>
      <p:sp>
        <p:nvSpPr>
          <p:cNvPr id="7" name="Text Placeholder 4"/>
          <p:cNvSpPr txBox="1">
            <a:spLocks/>
          </p:cNvSpPr>
          <p:nvPr/>
        </p:nvSpPr>
        <p:spPr>
          <a:xfrm>
            <a:off x="772073" y="597923"/>
            <a:ext cx="7897307" cy="322531"/>
          </a:xfrm>
          <a:prstGeom prst="rect">
            <a:avLst/>
          </a:prstGeom>
        </p:spPr>
        <p:txBody>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a:t>Transportation Travel Entitlements</a:t>
            </a:r>
            <a:endParaRPr lang="en-US" sz="2800"/>
          </a:p>
        </p:txBody>
      </p:sp>
      <p:sp>
        <p:nvSpPr>
          <p:cNvPr id="2" name="Rectangle 1"/>
          <p:cNvSpPr/>
          <p:nvPr/>
        </p:nvSpPr>
        <p:spPr>
          <a:xfrm>
            <a:off x="6174988" y="-11151"/>
            <a:ext cx="2977375" cy="584775"/>
          </a:xfrm>
          <a:prstGeom prst="rect">
            <a:avLst/>
          </a:prstGeom>
        </p:spPr>
        <p:txBody>
          <a:bodyPr wrap="square">
            <a:spAutoFit/>
          </a:bodyPr>
          <a:lstStyle/>
          <a:p>
            <a:r>
              <a:rPr lang="en-US" sz="800">
                <a:solidFill>
                  <a:schemeClr val="bg1"/>
                </a:solidFill>
              </a:rPr>
              <a:t>References:</a:t>
            </a:r>
          </a:p>
          <a:p>
            <a:pPr marL="171450" indent="-171450">
              <a:buFont typeface="Arial" panose="020B0604020202020204" pitchFamily="34" charset="0"/>
              <a:buChar char="•"/>
            </a:pPr>
            <a:r>
              <a:rPr lang="en-US" sz="800">
                <a:solidFill>
                  <a:schemeClr val="bg1"/>
                </a:solidFill>
              </a:rPr>
              <a:t>www.move.mil (Move.mil Website)</a:t>
            </a:r>
          </a:p>
          <a:p>
            <a:pPr marL="171450" lvl="0" indent="-171450">
              <a:buFont typeface="Arial" panose="020B0604020202020204" pitchFamily="34" charset="0"/>
              <a:buChar char="•"/>
              <a:defRPr/>
            </a:pPr>
            <a:r>
              <a:rPr lang="en-US" sz="800">
                <a:solidFill>
                  <a:schemeClr val="bg1"/>
                </a:solidFill>
              </a:rPr>
              <a:t>https://dps.sddc.army.mil/cust/standard/user/home.xhtml (DPS Landing Page)</a:t>
            </a:r>
          </a:p>
        </p:txBody>
      </p:sp>
    </p:spTree>
    <p:extLst>
      <p:ext uri="{BB962C8B-B14F-4D97-AF65-F5344CB8AC3E}">
        <p14:creationId xmlns:p14="http://schemas.microsoft.com/office/powerpoint/2010/main" val="4002353304"/>
      </p:ext>
    </p:extLst>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00966" y="100584"/>
            <a:ext cx="7772400" cy="480131"/>
          </a:xfrm>
        </p:spPr>
        <p:txBody>
          <a:bodyPr/>
          <a:lstStyle/>
          <a:p>
            <a:r>
              <a:rPr lang="en-US"/>
              <a:t>Reassignment Briefing</a:t>
            </a:r>
          </a:p>
        </p:txBody>
      </p:sp>
      <p:sp>
        <p:nvSpPr>
          <p:cNvPr id="6" name="Rectangle 5"/>
          <p:cNvSpPr/>
          <p:nvPr/>
        </p:nvSpPr>
        <p:spPr>
          <a:xfrm>
            <a:off x="267629" y="1145603"/>
            <a:ext cx="8675648" cy="3862596"/>
          </a:xfrm>
          <a:prstGeom prst="rect">
            <a:avLst/>
          </a:prstGeom>
        </p:spPr>
        <p:txBody>
          <a:bodyPr wrap="square">
            <a:spAutoFit/>
          </a:bodyPr>
          <a:lstStyle/>
          <a:p>
            <a:pPr marL="173736" indent="-173736">
              <a:buFont typeface="Wingdings" panose="05000000000000000000" pitchFamily="2" charset="2"/>
              <a:buChar char="ü"/>
            </a:pPr>
            <a:r>
              <a:rPr lang="en-US" sz="2000"/>
              <a:t>Military OneSource</a:t>
            </a:r>
          </a:p>
          <a:p>
            <a:pPr marL="630936" lvl="2" indent="-173736">
              <a:spcBef>
                <a:spcPts val="600"/>
              </a:spcBef>
              <a:buFont typeface="Arial" panose="020B0604020202020204" pitchFamily="34" charset="0"/>
              <a:buChar char="•"/>
            </a:pPr>
            <a:r>
              <a:rPr lang="en-US" sz="2000">
                <a:hlinkClick r:id="rId3"/>
              </a:rPr>
              <a:t>www.militaryonesource.mil</a:t>
            </a:r>
            <a:endParaRPr lang="en-US" sz="2000"/>
          </a:p>
          <a:p>
            <a:pPr marL="630936" lvl="2" indent="-173736">
              <a:spcBef>
                <a:spcPts val="600"/>
              </a:spcBef>
              <a:buFont typeface="Arial" panose="020B0604020202020204" pitchFamily="34" charset="0"/>
              <a:buChar char="•"/>
            </a:pPr>
            <a:r>
              <a:rPr lang="en-US" sz="2000"/>
              <a:t>Military OneSource is your connection to information, answers and support. We can help you overcome challenges, reach your goals and thrive. As a member of our military family, you are eligible to use this Department of Defense-funded program anytime, anywhere. If we can’t get you the answers you need, we’ll connect you to someone who can.</a:t>
            </a:r>
          </a:p>
          <a:p>
            <a:pPr marL="630936" lvl="2" indent="-173736">
              <a:spcBef>
                <a:spcPts val="600"/>
              </a:spcBef>
              <a:buFont typeface="Arial" panose="020B0604020202020204" pitchFamily="34" charset="0"/>
              <a:buChar char="•"/>
            </a:pPr>
            <a:r>
              <a:rPr lang="en-US" sz="2000"/>
              <a:t>Installation Information Booklets.</a:t>
            </a:r>
          </a:p>
          <a:p>
            <a:pPr marL="630936" lvl="2" indent="-173736">
              <a:spcBef>
                <a:spcPts val="600"/>
              </a:spcBef>
              <a:buFont typeface="Arial" panose="020B0604020202020204" pitchFamily="34" charset="0"/>
              <a:buChar char="•"/>
            </a:pPr>
            <a:r>
              <a:rPr lang="en-US" sz="2000"/>
              <a:t>Locate services at installations worldwide.</a:t>
            </a:r>
          </a:p>
          <a:p>
            <a:pPr marL="630936" lvl="2" indent="-173736">
              <a:spcBef>
                <a:spcPts val="600"/>
              </a:spcBef>
              <a:buFont typeface="Arial" panose="020B0604020202020204" pitchFamily="34" charset="0"/>
              <a:buChar char="•"/>
            </a:pPr>
            <a:r>
              <a:rPr lang="en-US" sz="2000"/>
              <a:t>Plan My Move-create a custom calendar to organize your move! </a:t>
            </a:r>
          </a:p>
        </p:txBody>
      </p:sp>
      <p:sp>
        <p:nvSpPr>
          <p:cNvPr id="7" name="Text Placeholder 4"/>
          <p:cNvSpPr txBox="1">
            <a:spLocks/>
          </p:cNvSpPr>
          <p:nvPr/>
        </p:nvSpPr>
        <p:spPr>
          <a:xfrm>
            <a:off x="772073" y="597923"/>
            <a:ext cx="7897307" cy="322531"/>
          </a:xfrm>
          <a:prstGeom prst="rect">
            <a:avLst/>
          </a:prstGeom>
        </p:spPr>
        <p:txBody>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a:t>Transportation Travel Entitlements</a:t>
            </a:r>
            <a:endParaRPr lang="en-US" sz="2800"/>
          </a:p>
        </p:txBody>
      </p:sp>
      <p:sp>
        <p:nvSpPr>
          <p:cNvPr id="2" name="Rectangle 1"/>
          <p:cNvSpPr/>
          <p:nvPr/>
        </p:nvSpPr>
        <p:spPr>
          <a:xfrm>
            <a:off x="7349490" y="71946"/>
            <a:ext cx="1794510" cy="461665"/>
          </a:xfrm>
          <a:prstGeom prst="rect">
            <a:avLst/>
          </a:prstGeom>
        </p:spPr>
        <p:txBody>
          <a:bodyPr wrap="square">
            <a:spAutoFit/>
          </a:bodyPr>
          <a:lstStyle/>
          <a:p>
            <a:r>
              <a:rPr lang="en-US" sz="800">
                <a:solidFill>
                  <a:schemeClr val="bg1"/>
                </a:solidFill>
              </a:rPr>
              <a:t>References:</a:t>
            </a:r>
          </a:p>
          <a:p>
            <a:pPr marL="171450" lvl="0" indent="-171450">
              <a:buFont typeface="Arial" panose="020B0604020202020204" pitchFamily="34" charset="0"/>
              <a:buChar char="•"/>
              <a:defRPr/>
            </a:pPr>
            <a:r>
              <a:rPr lang="en-US" sz="800">
                <a:solidFill>
                  <a:schemeClr val="bg1"/>
                </a:solidFill>
              </a:rPr>
              <a:t>www.militaryonesource.mil (Military One Source Website)</a:t>
            </a:r>
          </a:p>
        </p:txBody>
      </p:sp>
    </p:spTree>
    <p:extLst>
      <p:ext uri="{BB962C8B-B14F-4D97-AF65-F5344CB8AC3E}">
        <p14:creationId xmlns:p14="http://schemas.microsoft.com/office/powerpoint/2010/main" val="3140669004"/>
      </p:ext>
    </p:extLst>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00966" y="100584"/>
            <a:ext cx="7772400" cy="480131"/>
          </a:xfrm>
        </p:spPr>
        <p:txBody>
          <a:bodyPr/>
          <a:lstStyle/>
          <a:p>
            <a:r>
              <a:rPr lang="en-US"/>
              <a:t>Reassignment Briefing</a:t>
            </a:r>
          </a:p>
        </p:txBody>
      </p:sp>
      <p:sp>
        <p:nvSpPr>
          <p:cNvPr id="6" name="Rectangle 5"/>
          <p:cNvSpPr/>
          <p:nvPr/>
        </p:nvSpPr>
        <p:spPr>
          <a:xfrm>
            <a:off x="256478" y="1022942"/>
            <a:ext cx="8675648" cy="5047536"/>
          </a:xfrm>
          <a:prstGeom prst="rect">
            <a:avLst/>
          </a:prstGeom>
        </p:spPr>
        <p:txBody>
          <a:bodyPr wrap="square">
            <a:spAutoFit/>
          </a:bodyPr>
          <a:lstStyle/>
          <a:p>
            <a:pPr marL="173736" indent="-173736">
              <a:buFont typeface="Wingdings" panose="05000000000000000000" pitchFamily="2" charset="2"/>
              <a:buChar char="ü"/>
            </a:pPr>
            <a:r>
              <a:rPr lang="en-US" sz="2000"/>
              <a:t>Personally Procured Moves (PPM):</a:t>
            </a:r>
          </a:p>
          <a:p>
            <a:pPr marL="630936" lvl="2" indent="-173736">
              <a:spcBef>
                <a:spcPts val="600"/>
              </a:spcBef>
              <a:buFont typeface="Arial" panose="020B0604020202020204" pitchFamily="34" charset="0"/>
              <a:buChar char="•"/>
            </a:pPr>
            <a:r>
              <a:rPr lang="en-US" sz="1600"/>
              <a:t>Soldiers can personally arrange HHG transportation and NTS and receive a monetary allowance as reimbursement. Soldiers must not conduct a PPM prior to issuance of PCS orders.</a:t>
            </a:r>
          </a:p>
          <a:p>
            <a:pPr marL="630936" lvl="2" indent="-173736">
              <a:spcBef>
                <a:spcPts val="600"/>
              </a:spcBef>
              <a:buFont typeface="Arial" panose="020B0604020202020204" pitchFamily="34" charset="0"/>
              <a:buChar char="•"/>
            </a:pPr>
            <a:r>
              <a:rPr lang="en-US" sz="1600"/>
              <a:t>Full PPM: The Soldier moves everything themselves or personally arranges movement with a non-government arranged moving company.</a:t>
            </a:r>
          </a:p>
          <a:p>
            <a:pPr marL="630936" lvl="2" indent="-173736">
              <a:spcBef>
                <a:spcPts val="600"/>
              </a:spcBef>
              <a:buFont typeface="Arial" panose="020B0604020202020204" pitchFamily="34" charset="0"/>
              <a:buChar char="•"/>
            </a:pPr>
            <a:r>
              <a:rPr lang="en-US" sz="1600"/>
              <a:t>Partial PPM: The Soldier coordinates government transportation of part of HHGs, and moves/coordinates the remainder themselves.</a:t>
            </a:r>
          </a:p>
          <a:p>
            <a:pPr marL="630936" lvl="2" indent="-173736">
              <a:spcBef>
                <a:spcPts val="600"/>
              </a:spcBef>
              <a:buFont typeface="Arial" panose="020B0604020202020204" pitchFamily="34" charset="0"/>
              <a:buChar char="•"/>
            </a:pPr>
            <a:r>
              <a:rPr lang="en-US" sz="1600"/>
              <a:t>The Soldier may receive reimbursement of the actual expenses, or choose payment of a monetary allowance equal to 100% of the Government’s constructed “Best Value” cost for the actual HHG, even when the actual cost of the HHG shipment is less. Prior to May 26, 2020, Soldiers were authorized 95% of the Government’s “Best Value” for PPMs.</a:t>
            </a:r>
          </a:p>
          <a:p>
            <a:pPr marL="630936" lvl="2" indent="-173736">
              <a:spcBef>
                <a:spcPts val="600"/>
              </a:spcBef>
              <a:buFont typeface="Arial" panose="020B0604020202020204" pitchFamily="34" charset="0"/>
              <a:buChar char="•"/>
            </a:pPr>
            <a:r>
              <a:rPr lang="en-US" sz="1600"/>
              <a:t>Advance of Funds. Advance payment equal to 60% of the PPM monetary allowance is authorized for PPMs. Soldiers with GTCC are not authorized advance of PPM funds.</a:t>
            </a:r>
          </a:p>
          <a:p>
            <a:pPr marL="630936" lvl="2" indent="-173736">
              <a:spcBef>
                <a:spcPts val="600"/>
              </a:spcBef>
              <a:buFont typeface="Arial" panose="020B0604020202020204" pitchFamily="34" charset="0"/>
              <a:buChar char="•"/>
            </a:pPr>
            <a:r>
              <a:rPr lang="en-US" sz="1600"/>
              <a:t>Requires obtaining a full weight ticket for each vehicle/trailer used, and an empty weight ticket, unless the empty weight is listed on the vehicle registration or the commercial empty weight is available online. </a:t>
            </a:r>
          </a:p>
        </p:txBody>
      </p:sp>
      <p:sp>
        <p:nvSpPr>
          <p:cNvPr id="7" name="Text Placeholder 4"/>
          <p:cNvSpPr txBox="1">
            <a:spLocks/>
          </p:cNvSpPr>
          <p:nvPr/>
        </p:nvSpPr>
        <p:spPr>
          <a:xfrm>
            <a:off x="772073" y="597923"/>
            <a:ext cx="7897307" cy="322531"/>
          </a:xfrm>
          <a:prstGeom prst="rect">
            <a:avLst/>
          </a:prstGeom>
        </p:spPr>
        <p:txBody>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a:t>Transportation Travel Entitlements</a:t>
            </a:r>
            <a:endParaRPr lang="en-US" sz="2800"/>
          </a:p>
        </p:txBody>
      </p:sp>
      <p:sp>
        <p:nvSpPr>
          <p:cNvPr id="2" name="Rectangle 1"/>
          <p:cNvSpPr/>
          <p:nvPr/>
        </p:nvSpPr>
        <p:spPr>
          <a:xfrm>
            <a:off x="6058036" y="45200"/>
            <a:ext cx="3085964" cy="461665"/>
          </a:xfrm>
          <a:prstGeom prst="rect">
            <a:avLst/>
          </a:prstGeom>
        </p:spPr>
        <p:txBody>
          <a:bodyPr wrap="square">
            <a:spAutoFit/>
          </a:bodyPr>
          <a:lstStyle/>
          <a:p>
            <a:r>
              <a:rPr lang="en-US" sz="800">
                <a:solidFill>
                  <a:schemeClr val="bg1"/>
                </a:solidFill>
              </a:rPr>
              <a:t>References:</a:t>
            </a:r>
          </a:p>
          <a:p>
            <a:pPr marL="171450" indent="-171450">
              <a:buFont typeface="Arial" panose="020B0604020202020204" pitchFamily="34" charset="0"/>
              <a:buChar char="•"/>
            </a:pPr>
            <a:r>
              <a:rPr lang="en-US" sz="800">
                <a:solidFill>
                  <a:schemeClr val="bg1"/>
                </a:solidFill>
              </a:rPr>
              <a:t>https://www.defensetravel.dod.mil/Docs/perdiem/JTR.pdf (The Joint Travel Regulations (JTR)), Chapter 051502</a:t>
            </a:r>
          </a:p>
        </p:txBody>
      </p:sp>
    </p:spTree>
    <p:extLst>
      <p:ext uri="{BB962C8B-B14F-4D97-AF65-F5344CB8AC3E}">
        <p14:creationId xmlns:p14="http://schemas.microsoft.com/office/powerpoint/2010/main" val="4273543322"/>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962" y="1078222"/>
            <a:ext cx="8471293" cy="5378333"/>
          </a:xfrm>
        </p:spPr>
        <p:txBody>
          <a:bodyPr>
            <a:noAutofit/>
          </a:bodyPr>
          <a:lstStyle/>
          <a:p>
            <a:r>
              <a:rPr lang="en-US" sz="2000" b="0">
                <a:latin typeface="+mn-lt"/>
              </a:rPr>
              <a:t>DA Form 5118</a:t>
            </a:r>
          </a:p>
          <a:p>
            <a:pPr marL="407098" lvl="3" indent="-173736">
              <a:spcBef>
                <a:spcPts val="600"/>
              </a:spcBef>
              <a:buFont typeface="Arial" panose="020B0604020202020204" pitchFamily="34" charset="0"/>
              <a:buChar char="•"/>
            </a:pPr>
            <a:r>
              <a:rPr lang="en-US" sz="1600">
                <a:latin typeface="+mn-lt"/>
              </a:rPr>
              <a:t>This form is used to conduct initial screening of assignment instructions to determine the Soldier’s eligibility for the assignment.</a:t>
            </a:r>
          </a:p>
          <a:p>
            <a:pPr marL="407098" lvl="3" indent="-173736">
              <a:spcBef>
                <a:spcPts val="600"/>
              </a:spcBef>
              <a:buFont typeface="Arial" panose="020B0604020202020204" pitchFamily="34" charset="0"/>
              <a:buChar char="•"/>
            </a:pPr>
            <a:r>
              <a:rPr lang="en-US" sz="1600">
                <a:latin typeface="+mn-lt"/>
              </a:rPr>
              <a:t>Part I is completed by the Reassignments Processing Center, and is used to determine:</a:t>
            </a:r>
          </a:p>
          <a:p>
            <a:pPr lvl="2"/>
            <a:r>
              <a:rPr lang="en-US" sz="1600">
                <a:latin typeface="+mn-lt"/>
              </a:rPr>
              <a:t>If the Soldier meets general assignment eligibility, such as stabilization, time on station, and MOS qualification.</a:t>
            </a:r>
          </a:p>
          <a:p>
            <a:pPr lvl="2"/>
            <a:r>
              <a:rPr lang="en-US" sz="1600">
                <a:latin typeface="+mn-lt"/>
              </a:rPr>
              <a:t>if the Soldier requires additional security clearance/background investigation processing.</a:t>
            </a:r>
          </a:p>
          <a:p>
            <a:pPr lvl="2"/>
            <a:r>
              <a:rPr lang="en-US" sz="1600">
                <a:latin typeface="+mn-lt"/>
              </a:rPr>
              <a:t>If the Soldier must acquire additional service to comply with the assignment.</a:t>
            </a:r>
          </a:p>
          <a:p>
            <a:pPr marL="407098" lvl="3" indent="-173736">
              <a:spcBef>
                <a:spcPts val="600"/>
              </a:spcBef>
              <a:buFont typeface="Arial" panose="020B0604020202020204" pitchFamily="34" charset="0"/>
              <a:buChar char="•"/>
            </a:pPr>
            <a:r>
              <a:rPr lang="en-US" sz="1600">
                <a:latin typeface="+mn-lt"/>
              </a:rPr>
              <a:t>Part II </a:t>
            </a:r>
            <a:r>
              <a:rPr lang="en-US" sz="1600"/>
              <a:t>is completed by the Soldier’s medical treatment facility, as is used to      determine if the Soldier meets medical requirements for the assignment.</a:t>
            </a:r>
          </a:p>
          <a:p>
            <a:pPr marL="407098" lvl="3" indent="-173736">
              <a:spcBef>
                <a:spcPts val="600"/>
              </a:spcBef>
              <a:buFont typeface="Arial" panose="020B0604020202020204" pitchFamily="34" charset="0"/>
              <a:buChar char="•"/>
            </a:pPr>
            <a:r>
              <a:rPr lang="en-US" sz="1600">
                <a:latin typeface="+mn-lt"/>
              </a:rPr>
              <a:t>Parts III and IV are completed by the Soldier and is used to determine:</a:t>
            </a:r>
          </a:p>
          <a:p>
            <a:pPr lvl="2"/>
            <a:r>
              <a:rPr lang="en-US" sz="1600">
                <a:latin typeface="+mn-lt"/>
              </a:rPr>
              <a:t>If the Soldier intends to retire or decline an airborne assignment.</a:t>
            </a:r>
          </a:p>
          <a:p>
            <a:pPr lvl="2"/>
            <a:r>
              <a:rPr lang="en-US" sz="1600">
                <a:latin typeface="+mn-lt"/>
              </a:rPr>
              <a:t>If the Soldier meets general eligibility requirements for OCONUS assignment and assignment to hostile fire areas.</a:t>
            </a:r>
          </a:p>
          <a:p>
            <a:pPr lvl="2"/>
            <a:r>
              <a:rPr lang="en-US" sz="1600">
                <a:latin typeface="+mn-lt"/>
              </a:rPr>
              <a:t>If the Soldier’s Family requires any special consideration.</a:t>
            </a:r>
          </a:p>
          <a:p>
            <a:pPr marL="517525" lvl="2" indent="0">
              <a:buNone/>
            </a:pPr>
            <a:endParaRPr lang="en-US" sz="1600">
              <a:latin typeface="+mn-lt"/>
            </a:endParaRPr>
          </a:p>
          <a:p>
            <a:pPr marL="517525" lvl="2" indent="0">
              <a:buNone/>
            </a:pPr>
            <a:endParaRPr lang="en-US"/>
          </a:p>
          <a:p>
            <a:pPr marL="407098" lvl="3" indent="-173736">
              <a:spcBef>
                <a:spcPts val="600"/>
              </a:spcBef>
              <a:buFont typeface="Arial" panose="020B0604020202020204" pitchFamily="34" charset="0"/>
              <a:buChar char="•"/>
            </a:pPr>
            <a:endParaRPr lang="en-US" sz="2000">
              <a:latin typeface="+mn-lt"/>
            </a:endParaRPr>
          </a:p>
        </p:txBody>
      </p:sp>
      <p:sp>
        <p:nvSpPr>
          <p:cNvPr id="5" name="Text Placeholder 4"/>
          <p:cNvSpPr>
            <a:spLocks noGrp="1"/>
          </p:cNvSpPr>
          <p:nvPr>
            <p:ph type="body" sz="quarter" idx="15"/>
          </p:nvPr>
        </p:nvSpPr>
        <p:spPr>
          <a:xfrm>
            <a:off x="700965" y="591864"/>
            <a:ext cx="7772401" cy="646331"/>
          </a:xfrm>
        </p:spPr>
        <p:txBody>
          <a:bodyPr/>
          <a:lstStyle/>
          <a:p>
            <a:r>
              <a:rPr lang="en-US"/>
              <a:t>DA Form 5118 (Reassignment Status and Election Statement)</a:t>
            </a:r>
          </a:p>
        </p:txBody>
      </p:sp>
      <p:sp>
        <p:nvSpPr>
          <p:cNvPr id="7" name="Title 1"/>
          <p:cNvSpPr>
            <a:spLocks noGrp="1"/>
          </p:cNvSpPr>
          <p:nvPr>
            <p:ph type="title"/>
          </p:nvPr>
        </p:nvSpPr>
        <p:spPr>
          <a:xfrm>
            <a:off x="700966" y="100584"/>
            <a:ext cx="7772400" cy="480131"/>
          </a:xfrm>
        </p:spPr>
        <p:txBody>
          <a:bodyPr/>
          <a:lstStyle/>
          <a:p>
            <a:r>
              <a:rPr lang="en-US"/>
              <a:t>Reassignment Briefing</a:t>
            </a:r>
          </a:p>
        </p:txBody>
      </p:sp>
      <p:sp>
        <p:nvSpPr>
          <p:cNvPr id="6" name="Rectangle 5"/>
          <p:cNvSpPr/>
          <p:nvPr/>
        </p:nvSpPr>
        <p:spPr>
          <a:xfrm>
            <a:off x="7415561" y="145826"/>
            <a:ext cx="1706137" cy="338554"/>
          </a:xfrm>
          <a:prstGeom prst="rect">
            <a:avLst/>
          </a:prstGeom>
        </p:spPr>
        <p:txBody>
          <a:bodyPr wrap="square">
            <a:spAutoFit/>
          </a:bodyPr>
          <a:lstStyle/>
          <a:p>
            <a:r>
              <a:rPr lang="en-US" sz="800">
                <a:solidFill>
                  <a:schemeClr val="bg1"/>
                </a:solidFill>
              </a:rPr>
              <a:t>References:</a:t>
            </a:r>
          </a:p>
          <a:p>
            <a:pPr marL="171450" indent="-171450">
              <a:buFont typeface="Arial" panose="020B0604020202020204" pitchFamily="34" charset="0"/>
              <a:buChar char="•"/>
            </a:pPr>
            <a:r>
              <a:rPr lang="en-US" sz="800">
                <a:solidFill>
                  <a:schemeClr val="bg1"/>
                </a:solidFill>
              </a:rPr>
              <a:t>AR 600-8-11 (Reassignment)</a:t>
            </a:r>
          </a:p>
        </p:txBody>
      </p:sp>
    </p:spTree>
    <p:extLst>
      <p:ext uri="{BB962C8B-B14F-4D97-AF65-F5344CB8AC3E}">
        <p14:creationId xmlns:p14="http://schemas.microsoft.com/office/powerpoint/2010/main" val="1589481519"/>
      </p:ext>
    </p:extLst>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00966" y="100584"/>
            <a:ext cx="7772400" cy="480131"/>
          </a:xfrm>
        </p:spPr>
        <p:txBody>
          <a:bodyPr/>
          <a:lstStyle/>
          <a:p>
            <a:r>
              <a:rPr lang="en-US"/>
              <a:t>Reassignment Briefing</a:t>
            </a:r>
          </a:p>
        </p:txBody>
      </p:sp>
      <p:sp>
        <p:nvSpPr>
          <p:cNvPr id="6" name="Rectangle 5"/>
          <p:cNvSpPr/>
          <p:nvPr/>
        </p:nvSpPr>
        <p:spPr>
          <a:xfrm>
            <a:off x="267629" y="1145603"/>
            <a:ext cx="8675648" cy="4708981"/>
          </a:xfrm>
          <a:prstGeom prst="rect">
            <a:avLst/>
          </a:prstGeom>
        </p:spPr>
        <p:txBody>
          <a:bodyPr wrap="square">
            <a:spAutoFit/>
          </a:bodyPr>
          <a:lstStyle/>
          <a:p>
            <a:pPr marL="173736" indent="-173736">
              <a:buFont typeface="Wingdings" panose="05000000000000000000" pitchFamily="2" charset="2"/>
              <a:buChar char="ü"/>
            </a:pPr>
            <a:r>
              <a:rPr lang="en-US" sz="2000"/>
              <a:t>HHG Claims:</a:t>
            </a:r>
          </a:p>
          <a:p>
            <a:pPr marL="173736" lvl="1" indent="-173736">
              <a:spcBef>
                <a:spcPts val="600"/>
              </a:spcBef>
              <a:buFont typeface="Arial" panose="020B0604020202020204" pitchFamily="34" charset="0"/>
              <a:buChar char="•"/>
            </a:pPr>
            <a:r>
              <a:rPr lang="en-US" sz="2000"/>
              <a:t>If HHG or UB is lost, damaged, or destroyed while being transported by the Government, full replacement/repair value of the lost/damaged items may be claimed.</a:t>
            </a:r>
          </a:p>
          <a:p>
            <a:pPr marL="173736" lvl="1" indent="-173736">
              <a:spcBef>
                <a:spcPts val="600"/>
              </a:spcBef>
              <a:buFont typeface="Arial" panose="020B0604020202020204" pitchFamily="34" charset="0"/>
              <a:buChar char="•"/>
            </a:pPr>
            <a:r>
              <a:rPr lang="en-US" sz="2000"/>
              <a:t>Claims are generally payable if the damage occurred during the  transportation or storage and is not the result of a preexisting defect, is not due to normal usage, and is not the result of normal deterioration during storage. </a:t>
            </a:r>
          </a:p>
          <a:p>
            <a:pPr marL="173736" lvl="1" indent="-173736">
              <a:spcBef>
                <a:spcPts val="600"/>
              </a:spcBef>
              <a:buFont typeface="Arial" panose="020B0604020202020204" pitchFamily="34" charset="0"/>
              <a:buChar char="•"/>
            </a:pPr>
            <a:r>
              <a:rPr lang="en-US" sz="2000"/>
              <a:t>Soldiers with damaged or missing HHG or UB must file a Notice of Loss or Damage AT Delivery or a Notice of Loss or Damage AFTER Delivery with the Transportation Service Provider (TSP) within 180 days of delivery, and a claim in DPS within 9 months of delivery. The Notice of Loss or Damage is provided by the TSP at delivery.</a:t>
            </a:r>
          </a:p>
          <a:p>
            <a:pPr marL="173736" lvl="1" indent="-173736">
              <a:spcBef>
                <a:spcPts val="600"/>
              </a:spcBef>
              <a:buFont typeface="Arial" panose="020B0604020202020204" pitchFamily="34" charset="0"/>
              <a:buChar char="•"/>
            </a:pPr>
            <a:r>
              <a:rPr lang="en-US" sz="2000"/>
              <a:t>Visit </a:t>
            </a:r>
            <a:r>
              <a:rPr lang="en-US" sz="2000">
                <a:hlinkClick r:id="rId3"/>
              </a:rPr>
              <a:t>https://www.jagcnet.army.mil/PCLAIMS</a:t>
            </a:r>
            <a:r>
              <a:rPr lang="en-US" sz="2000"/>
              <a:t> for more info.</a:t>
            </a:r>
          </a:p>
        </p:txBody>
      </p:sp>
      <p:sp>
        <p:nvSpPr>
          <p:cNvPr id="7" name="Text Placeholder 4"/>
          <p:cNvSpPr txBox="1">
            <a:spLocks/>
          </p:cNvSpPr>
          <p:nvPr/>
        </p:nvSpPr>
        <p:spPr>
          <a:xfrm>
            <a:off x="772073" y="597923"/>
            <a:ext cx="7897307" cy="322531"/>
          </a:xfrm>
          <a:prstGeom prst="rect">
            <a:avLst/>
          </a:prstGeom>
        </p:spPr>
        <p:txBody>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a:t>Transportation Travel Entitlements</a:t>
            </a:r>
            <a:endParaRPr lang="en-US" sz="2800"/>
          </a:p>
        </p:txBody>
      </p:sp>
      <p:sp>
        <p:nvSpPr>
          <p:cNvPr id="2" name="Rectangle 1"/>
          <p:cNvSpPr/>
          <p:nvPr/>
        </p:nvSpPr>
        <p:spPr>
          <a:xfrm>
            <a:off x="7843322" y="111735"/>
            <a:ext cx="1237786" cy="338554"/>
          </a:xfrm>
          <a:prstGeom prst="rect">
            <a:avLst/>
          </a:prstGeom>
        </p:spPr>
        <p:txBody>
          <a:bodyPr wrap="square">
            <a:spAutoFit/>
          </a:bodyPr>
          <a:lstStyle/>
          <a:p>
            <a:r>
              <a:rPr lang="en-US" sz="800">
                <a:solidFill>
                  <a:schemeClr val="bg1"/>
                </a:solidFill>
              </a:rPr>
              <a:t>References:</a:t>
            </a:r>
          </a:p>
          <a:p>
            <a:pPr marL="171450" indent="-171450">
              <a:buFont typeface="Arial" panose="020B0604020202020204" pitchFamily="34" charset="0"/>
              <a:buChar char="•"/>
            </a:pPr>
            <a:r>
              <a:rPr lang="en-US" sz="800">
                <a:solidFill>
                  <a:schemeClr val="bg1"/>
                </a:solidFill>
              </a:rPr>
              <a:t>AR 27-20 (Claims)</a:t>
            </a:r>
          </a:p>
        </p:txBody>
      </p:sp>
    </p:spTree>
    <p:extLst>
      <p:ext uri="{BB962C8B-B14F-4D97-AF65-F5344CB8AC3E}">
        <p14:creationId xmlns:p14="http://schemas.microsoft.com/office/powerpoint/2010/main" val="188740120"/>
      </p:ext>
    </p:extLst>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00966" y="100584"/>
            <a:ext cx="7772400" cy="480131"/>
          </a:xfrm>
        </p:spPr>
        <p:txBody>
          <a:bodyPr/>
          <a:lstStyle/>
          <a:p>
            <a:r>
              <a:rPr lang="en-US"/>
              <a:t>Reassignment Briefing</a:t>
            </a:r>
          </a:p>
        </p:txBody>
      </p:sp>
      <p:sp>
        <p:nvSpPr>
          <p:cNvPr id="6" name="Rectangle 5"/>
          <p:cNvSpPr/>
          <p:nvPr/>
        </p:nvSpPr>
        <p:spPr>
          <a:xfrm>
            <a:off x="267629" y="1112150"/>
            <a:ext cx="8675648" cy="5309146"/>
          </a:xfrm>
          <a:prstGeom prst="rect">
            <a:avLst/>
          </a:prstGeom>
        </p:spPr>
        <p:txBody>
          <a:bodyPr wrap="square">
            <a:spAutoFit/>
          </a:bodyPr>
          <a:lstStyle/>
          <a:p>
            <a:pPr marL="173736" indent="-173736">
              <a:buFont typeface="Wingdings" panose="05000000000000000000" pitchFamily="2" charset="2"/>
              <a:buChar char="ü"/>
            </a:pPr>
            <a:r>
              <a:rPr lang="en-US" sz="1900"/>
              <a:t>Privately Owned Vehicle (POV)</a:t>
            </a:r>
          </a:p>
          <a:p>
            <a:pPr marL="630936" lvl="1" indent="-173736">
              <a:spcBef>
                <a:spcPts val="600"/>
              </a:spcBef>
              <a:buFont typeface="Arial" panose="020B0604020202020204" pitchFamily="34" charset="0"/>
              <a:buChar char="•"/>
            </a:pPr>
            <a:r>
              <a:rPr lang="en-US" sz="1900"/>
              <a:t>Authorization to ship POV OCONUS must be on the PCS orders. Each Soldier is authorized to ship only one POV OCONUS, either an automobile or a motorcycle. A motorcycle may also be shipped in HHG. </a:t>
            </a:r>
          </a:p>
          <a:p>
            <a:pPr marL="630936" lvl="1" indent="-173736">
              <a:spcBef>
                <a:spcPts val="600"/>
              </a:spcBef>
              <a:buFont typeface="Arial" panose="020B0604020202020204" pitchFamily="34" charset="0"/>
              <a:buChar char="•"/>
            </a:pPr>
            <a:r>
              <a:rPr lang="en-US" sz="1900"/>
              <a:t>When a POV is not authorized for shipment to the gaining OCONUS PDS, Soldiers are authorized POV storage at government expense or travel mileage to a designated place. Information on POV storage may be found at </a:t>
            </a:r>
            <a:r>
              <a:rPr lang="en-US" sz="1900">
                <a:hlinkClick r:id="rId3"/>
              </a:rPr>
              <a:t>www.pcsmypov.com/storage</a:t>
            </a:r>
            <a:r>
              <a:rPr lang="en-US" sz="1900"/>
              <a:t>.</a:t>
            </a:r>
          </a:p>
          <a:p>
            <a:pPr marL="630936" lvl="1" indent="-173736">
              <a:spcBef>
                <a:spcPts val="600"/>
              </a:spcBef>
              <a:buFont typeface="Arial" panose="020B0604020202020204" pitchFamily="34" charset="0"/>
              <a:buChar char="•"/>
            </a:pPr>
            <a:r>
              <a:rPr lang="en-US" sz="1900"/>
              <a:t>Soldiers are authorized reimbursement to deliver or pick up the POV from the designated Vehicle Processing Center (VPC) or storage.</a:t>
            </a:r>
          </a:p>
          <a:p>
            <a:pPr marL="630936" lvl="1" indent="-173736">
              <a:spcBef>
                <a:spcPts val="600"/>
              </a:spcBef>
              <a:buFont typeface="Arial" panose="020B0604020202020204" pitchFamily="34" charset="0"/>
              <a:buChar char="•"/>
            </a:pPr>
            <a:r>
              <a:rPr lang="en-US" sz="1900"/>
              <a:t>Locations and contact information for contractor operated VPCs can be found at </a:t>
            </a:r>
            <a:r>
              <a:rPr lang="en-US" sz="1900">
                <a:hlinkClick r:id="rId4"/>
              </a:rPr>
              <a:t>www.pcsmypov.com/locations</a:t>
            </a:r>
            <a:r>
              <a:rPr lang="en-US" sz="1900">
                <a:hlinkClick r:id="rId5"/>
              </a:rPr>
              <a:t>.</a:t>
            </a:r>
          </a:p>
          <a:p>
            <a:pPr marL="630936" lvl="1" indent="-173736">
              <a:spcBef>
                <a:spcPts val="600"/>
              </a:spcBef>
              <a:buFont typeface="Arial" panose="020B0604020202020204" pitchFamily="34" charset="0"/>
              <a:buChar char="•"/>
            </a:pPr>
            <a:r>
              <a:rPr lang="en-US" sz="1900"/>
              <a:t>POVs with a lien may require a lien-holder authorization letter.</a:t>
            </a:r>
          </a:p>
          <a:p>
            <a:pPr marL="630936" lvl="1" indent="-173736">
              <a:spcBef>
                <a:spcPts val="600"/>
              </a:spcBef>
              <a:buFont typeface="Arial" panose="020B0604020202020204" pitchFamily="34" charset="0"/>
              <a:buChar char="•"/>
            </a:pPr>
            <a:r>
              <a:rPr lang="en-US" sz="1900"/>
              <a:t>Shipment of a POV on a CONUS to CONUS PCS is authorized under limited circumstances.</a:t>
            </a:r>
          </a:p>
          <a:p>
            <a:pPr marL="630936" lvl="1" indent="-173736">
              <a:spcBef>
                <a:spcPts val="600"/>
              </a:spcBef>
              <a:buFont typeface="Arial" panose="020B0604020202020204" pitchFamily="34" charset="0"/>
              <a:buChar char="•"/>
            </a:pPr>
            <a:r>
              <a:rPr lang="en-US" sz="1900"/>
              <a:t>Additional information available at </a:t>
            </a:r>
            <a:r>
              <a:rPr lang="en-US" sz="1900">
                <a:hlinkClick r:id="rId6"/>
              </a:rPr>
              <a:t>www.pcsmypov.com</a:t>
            </a:r>
            <a:r>
              <a:rPr lang="en-US" sz="1900"/>
              <a:t>.</a:t>
            </a:r>
          </a:p>
        </p:txBody>
      </p:sp>
      <p:sp>
        <p:nvSpPr>
          <p:cNvPr id="7" name="Text Placeholder 4"/>
          <p:cNvSpPr txBox="1">
            <a:spLocks/>
          </p:cNvSpPr>
          <p:nvPr/>
        </p:nvSpPr>
        <p:spPr>
          <a:xfrm>
            <a:off x="772073" y="597923"/>
            <a:ext cx="7897307" cy="322531"/>
          </a:xfrm>
          <a:prstGeom prst="rect">
            <a:avLst/>
          </a:prstGeom>
        </p:spPr>
        <p:txBody>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a:t>Transportation Travel Entitlements</a:t>
            </a:r>
            <a:endParaRPr lang="en-US" sz="2800"/>
          </a:p>
        </p:txBody>
      </p:sp>
      <p:sp>
        <p:nvSpPr>
          <p:cNvPr id="2" name="Rectangle 1"/>
          <p:cNvSpPr/>
          <p:nvPr/>
        </p:nvSpPr>
        <p:spPr>
          <a:xfrm>
            <a:off x="6119901" y="40410"/>
            <a:ext cx="3001239" cy="461665"/>
          </a:xfrm>
          <a:prstGeom prst="rect">
            <a:avLst/>
          </a:prstGeom>
        </p:spPr>
        <p:txBody>
          <a:bodyPr wrap="square">
            <a:spAutoFit/>
          </a:bodyPr>
          <a:lstStyle/>
          <a:p>
            <a:r>
              <a:rPr lang="en-US" sz="800">
                <a:solidFill>
                  <a:schemeClr val="bg1"/>
                </a:solidFill>
              </a:rPr>
              <a:t>References:</a:t>
            </a:r>
          </a:p>
          <a:p>
            <a:pPr marL="171450" indent="-171450">
              <a:buFont typeface="Arial" panose="020B0604020202020204" pitchFamily="34" charset="0"/>
              <a:buChar char="•"/>
            </a:pPr>
            <a:r>
              <a:rPr lang="en-US" sz="800">
                <a:solidFill>
                  <a:schemeClr val="bg1"/>
                </a:solidFill>
              </a:rPr>
              <a:t>https://www.defensetravel.dod.mil/Docs/perdiem/JTR.pdf (The Joint Travel Regulations (JTR)), Chapter 0529-0532</a:t>
            </a:r>
          </a:p>
        </p:txBody>
      </p:sp>
    </p:spTree>
    <p:extLst>
      <p:ext uri="{BB962C8B-B14F-4D97-AF65-F5344CB8AC3E}">
        <p14:creationId xmlns:p14="http://schemas.microsoft.com/office/powerpoint/2010/main" val="1890228684"/>
      </p:ext>
    </p:extLst>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00966" y="100584"/>
            <a:ext cx="7772400" cy="480131"/>
          </a:xfrm>
        </p:spPr>
        <p:txBody>
          <a:bodyPr/>
          <a:lstStyle/>
          <a:p>
            <a:r>
              <a:rPr lang="en-US"/>
              <a:t>Reassignment Briefing</a:t>
            </a:r>
          </a:p>
        </p:txBody>
      </p:sp>
      <p:sp>
        <p:nvSpPr>
          <p:cNvPr id="6" name="Rectangle 5"/>
          <p:cNvSpPr/>
          <p:nvPr/>
        </p:nvSpPr>
        <p:spPr>
          <a:xfrm>
            <a:off x="267629" y="1145603"/>
            <a:ext cx="8675648" cy="4728474"/>
          </a:xfrm>
          <a:prstGeom prst="rect">
            <a:avLst/>
          </a:prstGeom>
        </p:spPr>
        <p:txBody>
          <a:bodyPr wrap="square">
            <a:spAutoFit/>
          </a:bodyPr>
          <a:lstStyle/>
          <a:p>
            <a:pPr marL="173736" indent="-173736">
              <a:buFont typeface="Wingdings" panose="05000000000000000000" pitchFamily="2" charset="2"/>
              <a:buChar char="ü"/>
            </a:pPr>
            <a:r>
              <a:rPr lang="en-US" sz="2000"/>
              <a:t>POV Claims:</a:t>
            </a:r>
          </a:p>
          <a:p>
            <a:pPr marL="630936" lvl="2" indent="-173736">
              <a:spcBef>
                <a:spcPts val="600"/>
              </a:spcBef>
              <a:buFont typeface="Arial" panose="020B0604020202020204" pitchFamily="34" charset="0"/>
              <a:buChar char="•"/>
            </a:pPr>
            <a:r>
              <a:rPr lang="en-US" sz="2000"/>
              <a:t>Soldiers with POV damage must list the damage on the DD Form 788 (Vehicle Shipping Document) at the time of pickup, or notify the installation legal office within 48 hours if additional damage is discovered after pickup.</a:t>
            </a:r>
          </a:p>
          <a:p>
            <a:pPr marL="630936" lvl="2" indent="-173736">
              <a:spcBef>
                <a:spcPts val="600"/>
              </a:spcBef>
              <a:buFont typeface="Arial" panose="020B0604020202020204" pitchFamily="34" charset="0"/>
              <a:buChar char="•"/>
            </a:pPr>
            <a:r>
              <a:rPr lang="en-US" sz="2000"/>
              <a:t>POV Claim types:</a:t>
            </a:r>
          </a:p>
          <a:p>
            <a:pPr marL="1198563" lvl="3" indent="-223838">
              <a:lnSpc>
                <a:spcPct val="90000"/>
              </a:lnSpc>
              <a:spcBef>
                <a:spcPts val="500"/>
              </a:spcBef>
              <a:buFont typeface="Arial" panose="020B0604020202020204" pitchFamily="34" charset="0"/>
              <a:buChar char="–"/>
            </a:pPr>
            <a:r>
              <a:rPr lang="en-US">
                <a:cs typeface="Arial" panose="020B0604020202020204" pitchFamily="34" charset="0"/>
              </a:rPr>
              <a:t>Site Settlement. </a:t>
            </a:r>
            <a:r>
              <a:rPr lang="en-US"/>
              <a:t>These claims are done at the Vehicle Processing Center (VPC).</a:t>
            </a:r>
            <a:endParaRPr lang="en-US">
              <a:cs typeface="Arial" panose="020B0604020202020204" pitchFamily="34" charset="0"/>
            </a:endParaRPr>
          </a:p>
          <a:p>
            <a:pPr marL="1198563" lvl="3" indent="-223838">
              <a:lnSpc>
                <a:spcPct val="90000"/>
              </a:lnSpc>
              <a:spcBef>
                <a:spcPts val="500"/>
              </a:spcBef>
              <a:buFont typeface="Arial" panose="020B0604020202020204" pitchFamily="34" charset="0"/>
              <a:buChar char="–"/>
            </a:pPr>
            <a:r>
              <a:rPr lang="en-US">
                <a:cs typeface="Arial" panose="020B0604020202020204" pitchFamily="34" charset="0"/>
              </a:rPr>
              <a:t>IAL Claim. These claims are filed with the International Auto Logistics (IAL) Claims office.</a:t>
            </a:r>
          </a:p>
          <a:p>
            <a:pPr marL="1198563" lvl="3" indent="-223838">
              <a:lnSpc>
                <a:spcPct val="90000"/>
              </a:lnSpc>
              <a:spcBef>
                <a:spcPts val="500"/>
              </a:spcBef>
              <a:buFont typeface="Arial" panose="020B0604020202020204" pitchFamily="34" charset="0"/>
              <a:buChar char="–"/>
            </a:pPr>
            <a:r>
              <a:rPr lang="en-US">
                <a:cs typeface="Arial" panose="020B0604020202020204" pitchFamily="34" charset="0"/>
              </a:rPr>
              <a:t>Military Claim. </a:t>
            </a:r>
            <a:r>
              <a:rPr lang="en-US"/>
              <a:t>These claims are filed with the Military Claims Office (MCO). </a:t>
            </a:r>
            <a:endParaRPr lang="en-US">
              <a:cs typeface="Arial" panose="020B0604020202020204" pitchFamily="34" charset="0"/>
            </a:endParaRPr>
          </a:p>
          <a:p>
            <a:pPr marL="1198563" lvl="3" indent="-223838">
              <a:lnSpc>
                <a:spcPct val="90000"/>
              </a:lnSpc>
              <a:spcBef>
                <a:spcPts val="500"/>
              </a:spcBef>
              <a:buFont typeface="Arial" panose="020B0604020202020204" pitchFamily="34" charset="0"/>
              <a:buChar char="–"/>
            </a:pPr>
            <a:r>
              <a:rPr lang="en-US">
                <a:cs typeface="Arial" panose="020B0604020202020204" pitchFamily="34" charset="0"/>
              </a:rPr>
              <a:t>Inconvenience Claim. </a:t>
            </a:r>
            <a:r>
              <a:rPr lang="en-US"/>
              <a:t>Inconvenience claims provide reimbursement for out of pocket expenses associated with a missed required delivery date.</a:t>
            </a:r>
            <a:endParaRPr lang="en-US">
              <a:cs typeface="Arial" panose="020B0604020202020204" pitchFamily="34" charset="0"/>
            </a:endParaRPr>
          </a:p>
          <a:p>
            <a:pPr marL="630936" lvl="2" indent="-173736">
              <a:spcBef>
                <a:spcPts val="600"/>
              </a:spcBef>
              <a:buFont typeface="Arial" panose="020B0604020202020204" pitchFamily="34" charset="0"/>
              <a:buChar char="•"/>
            </a:pPr>
            <a:r>
              <a:rPr lang="en-US" sz="2000"/>
              <a:t>Visit </a:t>
            </a:r>
            <a:r>
              <a:rPr lang="en-US" sz="2000">
                <a:hlinkClick r:id="rId3"/>
              </a:rPr>
              <a:t>https://www.jagcnet.army.mil/PCLAIMS</a:t>
            </a:r>
            <a:r>
              <a:rPr lang="en-US" sz="2000"/>
              <a:t> for more info.</a:t>
            </a:r>
          </a:p>
        </p:txBody>
      </p:sp>
      <p:sp>
        <p:nvSpPr>
          <p:cNvPr id="7" name="Text Placeholder 4"/>
          <p:cNvSpPr txBox="1">
            <a:spLocks/>
          </p:cNvSpPr>
          <p:nvPr/>
        </p:nvSpPr>
        <p:spPr>
          <a:xfrm>
            <a:off x="772073" y="597923"/>
            <a:ext cx="7897307" cy="322531"/>
          </a:xfrm>
          <a:prstGeom prst="rect">
            <a:avLst/>
          </a:prstGeom>
        </p:spPr>
        <p:txBody>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a:t>Transportation Travel Entitlements</a:t>
            </a:r>
            <a:endParaRPr lang="en-US" sz="2800"/>
          </a:p>
        </p:txBody>
      </p:sp>
      <p:sp>
        <p:nvSpPr>
          <p:cNvPr id="2" name="Rectangle 1"/>
          <p:cNvSpPr/>
          <p:nvPr/>
        </p:nvSpPr>
        <p:spPr>
          <a:xfrm>
            <a:off x="7830291" y="146795"/>
            <a:ext cx="1286150" cy="338554"/>
          </a:xfrm>
          <a:prstGeom prst="rect">
            <a:avLst/>
          </a:prstGeom>
        </p:spPr>
        <p:txBody>
          <a:bodyPr wrap="square">
            <a:spAutoFit/>
          </a:bodyPr>
          <a:lstStyle/>
          <a:p>
            <a:r>
              <a:rPr lang="en-US" sz="800">
                <a:solidFill>
                  <a:schemeClr val="bg1"/>
                </a:solidFill>
              </a:rPr>
              <a:t>References:</a:t>
            </a:r>
          </a:p>
          <a:p>
            <a:pPr marL="171450" indent="-171450">
              <a:buFont typeface="Arial" panose="020B0604020202020204" pitchFamily="34" charset="0"/>
              <a:buChar char="•"/>
            </a:pPr>
            <a:r>
              <a:rPr lang="en-US" sz="800">
                <a:solidFill>
                  <a:schemeClr val="bg1"/>
                </a:solidFill>
              </a:rPr>
              <a:t>AR 27-20 (Claims)</a:t>
            </a:r>
          </a:p>
        </p:txBody>
      </p:sp>
    </p:spTree>
    <p:extLst>
      <p:ext uri="{BB962C8B-B14F-4D97-AF65-F5344CB8AC3E}">
        <p14:creationId xmlns:p14="http://schemas.microsoft.com/office/powerpoint/2010/main" val="1204367809"/>
      </p:ext>
    </p:extLst>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00966" y="100584"/>
            <a:ext cx="7772400" cy="480131"/>
          </a:xfrm>
        </p:spPr>
        <p:txBody>
          <a:bodyPr/>
          <a:lstStyle/>
          <a:p>
            <a:r>
              <a:rPr lang="en-US"/>
              <a:t>Reassignment Briefing</a:t>
            </a:r>
          </a:p>
        </p:txBody>
      </p:sp>
      <p:sp>
        <p:nvSpPr>
          <p:cNvPr id="6" name="Rectangle 5"/>
          <p:cNvSpPr/>
          <p:nvPr/>
        </p:nvSpPr>
        <p:spPr>
          <a:xfrm>
            <a:off x="267629" y="1145603"/>
            <a:ext cx="8675648" cy="4401205"/>
          </a:xfrm>
          <a:prstGeom prst="rect">
            <a:avLst/>
          </a:prstGeom>
        </p:spPr>
        <p:txBody>
          <a:bodyPr wrap="square">
            <a:spAutoFit/>
          </a:bodyPr>
          <a:lstStyle/>
          <a:p>
            <a:pPr marL="173736" indent="-173736">
              <a:buFont typeface="Wingdings" panose="05000000000000000000" pitchFamily="2" charset="2"/>
              <a:buChar char="ü"/>
            </a:pPr>
            <a:r>
              <a:rPr lang="en-US" sz="2000"/>
              <a:t>HHG Customer Satisfaction Survey:</a:t>
            </a:r>
          </a:p>
          <a:p>
            <a:pPr marL="630936" lvl="2" indent="-173736">
              <a:spcBef>
                <a:spcPts val="600"/>
              </a:spcBef>
              <a:buFont typeface="Arial" panose="020B0604020202020204" pitchFamily="34" charset="0"/>
              <a:buChar char="•"/>
            </a:pPr>
            <a:r>
              <a:rPr lang="en-US" sz="1600"/>
              <a:t>In a combined effort with United States Transportation Command (USTRANSCOM) to provide better customer service, we are asking you to evaluate the customer service provided to you during your personal property move through a customer satisfaction survey through DPS. The survey Web address, </a:t>
            </a:r>
            <a:r>
              <a:rPr lang="en-US" sz="1600">
                <a:hlinkClick r:id="rId3"/>
              </a:rPr>
              <a:t>https://icss.eta.sddc.army.mil</a:t>
            </a:r>
            <a:r>
              <a:rPr lang="en-US" sz="1600"/>
              <a:t>, will be printed in the remarks section of your DD Form 1299, Application for Shipment and/or Storage of Personal Property. </a:t>
            </a:r>
          </a:p>
          <a:p>
            <a:pPr marL="630936" lvl="2" indent="-173736">
              <a:spcBef>
                <a:spcPts val="600"/>
              </a:spcBef>
              <a:buFont typeface="Arial" panose="020B0604020202020204" pitchFamily="34" charset="0"/>
              <a:buChar char="•"/>
            </a:pPr>
            <a:r>
              <a:rPr lang="en-US" sz="1600"/>
              <a:t>The results of your survey will affect how the government distributes traffic to the Transportation Service Provider used in your personal property move and will provide the Services with valuable information regarding the service you receive at the local Transportation Office.</a:t>
            </a:r>
          </a:p>
          <a:p>
            <a:pPr marL="630936" lvl="2" indent="-173736">
              <a:spcBef>
                <a:spcPts val="600"/>
              </a:spcBef>
              <a:buFont typeface="Arial" panose="020B0604020202020204" pitchFamily="34" charset="0"/>
              <a:buChar char="•"/>
            </a:pPr>
            <a:r>
              <a:rPr lang="en-US" sz="1600"/>
              <a:t>Within a day after counseling, if you provide an email address, you will be sent an email with important information about your customer satisfaction survey, including a computer generated password that will allow you to access your survey after delivery.</a:t>
            </a:r>
          </a:p>
          <a:p>
            <a:pPr marL="630936" lvl="2" indent="-173736">
              <a:spcBef>
                <a:spcPts val="600"/>
              </a:spcBef>
              <a:buFont typeface="Arial" panose="020B0604020202020204" pitchFamily="34" charset="0"/>
              <a:buChar char="•"/>
            </a:pPr>
            <a:r>
              <a:rPr lang="en-US" sz="1600"/>
              <a:t>It is critical your completed survey is received within 7 calendar days of the delivery of your shipment. A survey needs to be completed for each personal property shipment.</a:t>
            </a:r>
          </a:p>
        </p:txBody>
      </p:sp>
      <p:sp>
        <p:nvSpPr>
          <p:cNvPr id="7" name="Text Placeholder 4"/>
          <p:cNvSpPr txBox="1">
            <a:spLocks/>
          </p:cNvSpPr>
          <p:nvPr/>
        </p:nvSpPr>
        <p:spPr>
          <a:xfrm>
            <a:off x="772073" y="597923"/>
            <a:ext cx="7897307" cy="322531"/>
          </a:xfrm>
          <a:prstGeom prst="rect">
            <a:avLst/>
          </a:prstGeom>
        </p:spPr>
        <p:txBody>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a:t>Transportation Travel Entitlements</a:t>
            </a:r>
            <a:endParaRPr lang="en-US" sz="2800"/>
          </a:p>
        </p:txBody>
      </p:sp>
      <p:sp>
        <p:nvSpPr>
          <p:cNvPr id="2" name="Rectangle 1"/>
          <p:cNvSpPr/>
          <p:nvPr/>
        </p:nvSpPr>
        <p:spPr>
          <a:xfrm>
            <a:off x="6589120" y="171372"/>
            <a:ext cx="2554880" cy="338554"/>
          </a:xfrm>
          <a:prstGeom prst="rect">
            <a:avLst/>
          </a:prstGeom>
        </p:spPr>
        <p:txBody>
          <a:bodyPr wrap="square">
            <a:spAutoFit/>
          </a:bodyPr>
          <a:lstStyle/>
          <a:p>
            <a:r>
              <a:rPr lang="en-US" sz="800">
                <a:solidFill>
                  <a:schemeClr val="bg1"/>
                </a:solidFill>
              </a:rPr>
              <a:t>References:</a:t>
            </a:r>
          </a:p>
          <a:p>
            <a:pPr marL="171450" indent="-171450">
              <a:buFont typeface="Arial" panose="020B0604020202020204" pitchFamily="34" charset="0"/>
              <a:buChar char="•"/>
            </a:pPr>
            <a:r>
              <a:rPr lang="en-US" sz="800">
                <a:solidFill>
                  <a:schemeClr val="bg1"/>
                </a:solidFill>
              </a:rPr>
              <a:t>https://icss.eta.sddc.army.mil (Survey Website)</a:t>
            </a:r>
          </a:p>
        </p:txBody>
      </p:sp>
    </p:spTree>
    <p:extLst>
      <p:ext uri="{BB962C8B-B14F-4D97-AF65-F5344CB8AC3E}">
        <p14:creationId xmlns:p14="http://schemas.microsoft.com/office/powerpoint/2010/main" val="1071406555"/>
      </p:ext>
    </p:extLst>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566" y="1189733"/>
            <a:ext cx="8388709" cy="3657600"/>
          </a:xfrm>
        </p:spPr>
        <p:txBody>
          <a:bodyPr>
            <a:noAutofit/>
          </a:bodyPr>
          <a:lstStyle/>
          <a:p>
            <a:pPr lvl="2">
              <a:lnSpc>
                <a:spcPct val="100000"/>
              </a:lnSpc>
              <a:spcBef>
                <a:spcPts val="0"/>
              </a:spcBef>
            </a:pPr>
            <a:endParaRPr lang="en-US">
              <a:latin typeface="+mn-lt"/>
              <a:ea typeface="Calibri" panose="020F0502020204030204" pitchFamily="34" charset="0"/>
              <a:cs typeface="Times New Roman" panose="02020603050405020304" pitchFamily="18" charset="0"/>
            </a:endParaRPr>
          </a:p>
          <a:p>
            <a:pPr marL="517525" lvl="2" indent="0">
              <a:lnSpc>
                <a:spcPct val="100000"/>
              </a:lnSpc>
              <a:spcBef>
                <a:spcPts val="0"/>
              </a:spcBef>
              <a:buNone/>
            </a:pPr>
            <a:endParaRPr lang="en-US">
              <a:latin typeface="+mn-lt"/>
              <a:ea typeface="Calibri" panose="020F0502020204030204" pitchFamily="34" charset="0"/>
              <a:cs typeface="Times New Roman" panose="02020603050405020304" pitchFamily="18" charset="0"/>
            </a:endParaRPr>
          </a:p>
        </p:txBody>
      </p:sp>
      <p:sp>
        <p:nvSpPr>
          <p:cNvPr id="7" name="Title 1"/>
          <p:cNvSpPr>
            <a:spLocks noGrp="1"/>
          </p:cNvSpPr>
          <p:nvPr>
            <p:ph type="title"/>
          </p:nvPr>
        </p:nvSpPr>
        <p:spPr>
          <a:xfrm>
            <a:off x="700966" y="100584"/>
            <a:ext cx="7772400" cy="480131"/>
          </a:xfrm>
        </p:spPr>
        <p:txBody>
          <a:bodyPr/>
          <a:lstStyle/>
          <a:p>
            <a:r>
              <a:rPr lang="en-US"/>
              <a:t>Reassignment Briefing</a:t>
            </a:r>
          </a:p>
        </p:txBody>
      </p:sp>
      <p:sp>
        <p:nvSpPr>
          <p:cNvPr id="6" name="Content Placeholder 2"/>
          <p:cNvSpPr>
            <a:spLocks noGrp="1"/>
          </p:cNvSpPr>
          <p:nvPr/>
        </p:nvSpPr>
        <p:spPr>
          <a:xfrm>
            <a:off x="293565" y="1189733"/>
            <a:ext cx="8388709" cy="5141903"/>
          </a:xfrm>
          <a:prstGeom prst="rect">
            <a:avLst/>
          </a:prstGeom>
        </p:spPr>
        <p:txBody>
          <a:bodyPr vert="horz" lIns="91440" tIns="45720" rIns="91440" bIns="45720" rtlCol="0">
            <a:noAutofit/>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0">
                <a:latin typeface="+mn-lt"/>
              </a:rPr>
              <a:t>Spouse Employment</a:t>
            </a:r>
          </a:p>
          <a:p>
            <a:pPr lvl="1">
              <a:spcBef>
                <a:spcPts val="600"/>
              </a:spcBef>
            </a:pPr>
            <a:r>
              <a:rPr lang="en-US" sz="1400">
                <a:latin typeface="+mn-lt"/>
              </a:rPr>
              <a:t>Military Spouse Employment Partnership (MSEP) is a resource for spouse employment with private sector companies, non-profits, and other government agencies.                                </a:t>
            </a:r>
            <a:r>
              <a:rPr lang="en-US" sz="1400">
                <a:solidFill>
                  <a:prstClr val="black"/>
                </a:solidFill>
                <a:latin typeface="+mn-lt"/>
              </a:rPr>
              <a:t>Website: </a:t>
            </a:r>
            <a:r>
              <a:rPr lang="en-US" sz="1400" u="sng">
                <a:latin typeface="+mn-lt"/>
                <a:hlinkClick r:id="rId3"/>
              </a:rPr>
              <a:t>https://msepjobs.militaryonesource.mil/msep/home</a:t>
            </a:r>
            <a:r>
              <a:rPr lang="en-US" sz="1400" u="sng">
                <a:latin typeface="+mn-lt"/>
              </a:rPr>
              <a:t>.</a:t>
            </a:r>
          </a:p>
          <a:p>
            <a:pPr lvl="1">
              <a:spcBef>
                <a:spcPts val="600"/>
              </a:spcBef>
            </a:pPr>
            <a:r>
              <a:rPr lang="en-US" sz="1400">
                <a:latin typeface="+mn-lt"/>
              </a:rPr>
              <a:t>Employment Readiness Program (ERP) is an Army Community Service program providing employment assistance to military Spouses, Soldiers, DoD Civilians, and all immediate Family members.                                                                                                                                   </a:t>
            </a:r>
            <a:r>
              <a:rPr lang="en-US" sz="1400">
                <a:solidFill>
                  <a:prstClr val="black"/>
                </a:solidFill>
                <a:latin typeface="+mn-lt"/>
              </a:rPr>
              <a:t>Website: </a:t>
            </a:r>
            <a:r>
              <a:rPr lang="en-US" sz="1400" u="sng">
                <a:latin typeface="+mn-lt"/>
                <a:hlinkClick r:id="rId4"/>
              </a:rPr>
              <a:t>https://www.armymwr.com/programs-and-services/personal-assistance/employment-readiness-program/army-spouse-employment-career-and-education</a:t>
            </a:r>
            <a:r>
              <a:rPr lang="en-US" sz="1400" u="sng">
                <a:latin typeface="+mn-lt"/>
              </a:rPr>
              <a:t>.</a:t>
            </a:r>
          </a:p>
          <a:p>
            <a:pPr lvl="1">
              <a:spcBef>
                <a:spcPts val="600"/>
              </a:spcBef>
            </a:pPr>
            <a:r>
              <a:rPr lang="en-US" sz="1400">
                <a:latin typeface="+mn-lt"/>
              </a:rPr>
              <a:t>Military One Source, My Career Advancement Account (MyCAA) - Spouses of service members on active duty in pay grades E1 to E5, W1 to W2, and O1 to O2 can take advantage of a scholarship program that provides up to $4,000 in financial assistance to eligible military spouses who are pursuing a license, certification, or Associate’s degree in a portable career field or occupation. Career Coaches are available by calling 1-800-342-9647.                                     </a:t>
            </a:r>
            <a:r>
              <a:rPr lang="en-US" sz="1400">
                <a:solidFill>
                  <a:prstClr val="black"/>
                </a:solidFill>
                <a:latin typeface="+mn-lt"/>
              </a:rPr>
              <a:t>Website: </a:t>
            </a:r>
            <a:r>
              <a:rPr lang="en-US" sz="1400">
                <a:latin typeface="+mn-lt"/>
                <a:hlinkClick r:id="rId5"/>
              </a:rPr>
              <a:t>https://mycaa.militaryonesource.mil/mycaa/</a:t>
            </a:r>
            <a:r>
              <a:rPr lang="en-US" sz="1400">
                <a:latin typeface="+mn-lt"/>
              </a:rPr>
              <a:t>.</a:t>
            </a:r>
            <a:endParaRPr lang="en-US" sz="2000">
              <a:latin typeface="+mn-lt"/>
            </a:endParaRPr>
          </a:p>
          <a:p>
            <a:pPr>
              <a:spcBef>
                <a:spcPts val="600"/>
              </a:spcBef>
            </a:pPr>
            <a:r>
              <a:rPr lang="en-US" sz="2000" b="0">
                <a:latin typeface="+mn-lt"/>
              </a:rPr>
              <a:t>Spouse Relicensing</a:t>
            </a:r>
            <a:endParaRPr lang="en-US" sz="1200" b="0">
              <a:latin typeface="+mn-lt"/>
            </a:endParaRPr>
          </a:p>
          <a:p>
            <a:pPr lvl="1">
              <a:lnSpc>
                <a:spcPct val="100000"/>
              </a:lnSpc>
              <a:spcBef>
                <a:spcPts val="600"/>
              </a:spcBef>
            </a:pPr>
            <a:r>
              <a:rPr lang="en-US" sz="1400">
                <a:solidFill>
                  <a:prstClr val="black"/>
                </a:solidFill>
                <a:latin typeface="+mn-lt"/>
              </a:rPr>
              <a:t>The Army has implemented policies to reimburse Army spouses for license/certification fees when they PCS. The Army strongly supports the work of the DoD in promoting license reciprocity in all states.                                                                                                                                                       Website: </a:t>
            </a:r>
            <a:r>
              <a:rPr lang="en-US" sz="1400">
                <a:solidFill>
                  <a:prstClr val="black"/>
                </a:solidFill>
                <a:latin typeface="+mn-lt"/>
                <a:hlinkClick r:id="rId6"/>
              </a:rPr>
              <a:t>https://myseco.militaryonesource.mil/portal/content/view/8576</a:t>
            </a:r>
            <a:r>
              <a:rPr lang="en-US" sz="1400">
                <a:solidFill>
                  <a:prstClr val="black"/>
                </a:solidFill>
                <a:latin typeface="+mn-lt"/>
              </a:rPr>
              <a:t>.</a:t>
            </a:r>
            <a:endParaRPr lang="en-US">
              <a:latin typeface="+mn-lt"/>
              <a:ea typeface="Calibri" panose="020F0502020204030204" pitchFamily="34" charset="0"/>
              <a:cs typeface="Times New Roman" panose="02020603050405020304" pitchFamily="18" charset="0"/>
            </a:endParaRPr>
          </a:p>
        </p:txBody>
      </p:sp>
      <p:sp>
        <p:nvSpPr>
          <p:cNvPr id="5" name="Text Placeholder 4"/>
          <p:cNvSpPr txBox="1">
            <a:spLocks/>
          </p:cNvSpPr>
          <p:nvPr/>
        </p:nvSpPr>
        <p:spPr>
          <a:xfrm>
            <a:off x="772073" y="597923"/>
            <a:ext cx="7897307" cy="322531"/>
          </a:xfrm>
          <a:prstGeom prst="rect">
            <a:avLst/>
          </a:prstGeom>
        </p:spPr>
        <p:txBody>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a:t>Spouse Employment</a:t>
            </a:r>
            <a:endParaRPr lang="en-US" sz="2800"/>
          </a:p>
        </p:txBody>
      </p:sp>
      <p:sp>
        <p:nvSpPr>
          <p:cNvPr id="2" name="Rectangle 1"/>
          <p:cNvSpPr/>
          <p:nvPr/>
        </p:nvSpPr>
        <p:spPr>
          <a:xfrm>
            <a:off x="5966460" y="-33415"/>
            <a:ext cx="3154680" cy="646331"/>
          </a:xfrm>
          <a:prstGeom prst="rect">
            <a:avLst/>
          </a:prstGeom>
        </p:spPr>
        <p:txBody>
          <a:bodyPr wrap="square">
            <a:spAutoFit/>
          </a:bodyPr>
          <a:lstStyle/>
          <a:p>
            <a:r>
              <a:rPr lang="en-US" sz="600">
                <a:solidFill>
                  <a:schemeClr val="bg1"/>
                </a:solidFill>
              </a:rPr>
              <a:t>References:</a:t>
            </a:r>
          </a:p>
          <a:p>
            <a:pPr marL="171450" indent="-171450">
              <a:buFont typeface="Arial" panose="020B0604020202020204" pitchFamily="34" charset="0"/>
              <a:buChar char="•"/>
            </a:pPr>
            <a:r>
              <a:rPr lang="en-US" sz="600">
                <a:solidFill>
                  <a:schemeClr val="bg1"/>
                </a:solidFill>
              </a:rPr>
              <a:t>AR 608-1 (Army Community Service)</a:t>
            </a:r>
          </a:p>
          <a:p>
            <a:pPr marL="171450" indent="-171450">
              <a:buFont typeface="Arial" panose="020B0604020202020204" pitchFamily="34" charset="0"/>
              <a:buChar char="•"/>
            </a:pPr>
            <a:r>
              <a:rPr lang="en-US" sz="600">
                <a:solidFill>
                  <a:schemeClr val="bg1"/>
                </a:solidFill>
              </a:rPr>
              <a:t>ALARACT 036/2019 (Announcement of Army Directive (AD) 2019-18 and Filing Instructions for Spouse State Licensure and Certification Costs Reimbursement)</a:t>
            </a:r>
          </a:p>
          <a:p>
            <a:pPr marL="171450" indent="-171450">
              <a:buFont typeface="Arial" panose="020B0604020202020204" pitchFamily="34" charset="0"/>
              <a:buChar char="•"/>
            </a:pPr>
            <a:r>
              <a:rPr lang="en-US" sz="600">
                <a:solidFill>
                  <a:schemeClr val="bg1"/>
                </a:solidFill>
              </a:rPr>
              <a:t>National Defense Authorization Act for Fiscal Year 2018</a:t>
            </a:r>
          </a:p>
          <a:p>
            <a:pPr marL="171450" indent="-171450">
              <a:buFont typeface="Arial" panose="020B0604020202020204" pitchFamily="34" charset="0"/>
              <a:buChar char="•"/>
            </a:pPr>
            <a:r>
              <a:rPr lang="en-US" sz="600">
                <a:solidFill>
                  <a:schemeClr val="bg1"/>
                </a:solidFill>
              </a:rPr>
              <a:t>Public Law No. 115-91, section 556, 131 Stat. 1403–1405 </a:t>
            </a:r>
          </a:p>
        </p:txBody>
      </p:sp>
    </p:spTree>
    <p:extLst>
      <p:ext uri="{BB962C8B-B14F-4D97-AF65-F5344CB8AC3E}">
        <p14:creationId xmlns:p14="http://schemas.microsoft.com/office/powerpoint/2010/main" val="894591251"/>
      </p:ext>
    </p:extLst>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00966" y="100584"/>
            <a:ext cx="7772400" cy="480131"/>
          </a:xfrm>
        </p:spPr>
        <p:txBody>
          <a:bodyPr/>
          <a:lstStyle/>
          <a:p>
            <a:r>
              <a:rPr lang="en-US"/>
              <a:t>Reassignment Briefing</a:t>
            </a:r>
          </a:p>
        </p:txBody>
      </p:sp>
      <p:sp>
        <p:nvSpPr>
          <p:cNvPr id="6" name="Rectangle 5"/>
          <p:cNvSpPr/>
          <p:nvPr/>
        </p:nvSpPr>
        <p:spPr>
          <a:xfrm>
            <a:off x="133538" y="922025"/>
            <a:ext cx="8675648" cy="5814925"/>
          </a:xfrm>
          <a:prstGeom prst="rect">
            <a:avLst/>
          </a:prstGeom>
        </p:spPr>
        <p:txBody>
          <a:bodyPr wrap="square">
            <a:spAutoFit/>
          </a:bodyPr>
          <a:lstStyle/>
          <a:p>
            <a:pPr marL="173736" indent="-173736">
              <a:buFont typeface="Wingdings" panose="05000000000000000000" pitchFamily="2" charset="2"/>
              <a:buChar char="ü"/>
            </a:pPr>
            <a:r>
              <a:rPr lang="en-US" sz="2000"/>
              <a:t>Housing Flexibility:</a:t>
            </a:r>
          </a:p>
          <a:p>
            <a:pPr marL="630936" lvl="2" indent="-173736">
              <a:spcBef>
                <a:spcPts val="500"/>
              </a:spcBef>
              <a:buFont typeface="Arial" panose="020B0604020202020204" pitchFamily="34" charset="0"/>
              <a:buChar char="•"/>
            </a:pPr>
            <a:r>
              <a:rPr lang="en-US" sz="1600"/>
              <a:t>Soldiers may request flexibility options for government owned/leased Family housing while undergoing a PCS within the United States (including Alaska and Hawaii).</a:t>
            </a:r>
          </a:p>
          <a:p>
            <a:pPr marL="630936" lvl="2" indent="-173736">
              <a:spcBef>
                <a:spcPts val="500"/>
              </a:spcBef>
              <a:buFont typeface="Arial" panose="020B0604020202020204" pitchFamily="34" charset="0"/>
              <a:buChar char="•"/>
            </a:pPr>
            <a:r>
              <a:rPr lang="en-US" sz="1600"/>
              <a:t>Soldiers are eligible if they:</a:t>
            </a:r>
          </a:p>
          <a:p>
            <a:pPr marL="1198563" lvl="3" indent="-223838">
              <a:lnSpc>
                <a:spcPct val="90000"/>
              </a:lnSpc>
              <a:spcBef>
                <a:spcPts val="500"/>
              </a:spcBef>
              <a:buFont typeface="Arial" panose="020B0604020202020204" pitchFamily="34" charset="0"/>
              <a:buChar char="–"/>
            </a:pPr>
            <a:r>
              <a:rPr lang="en-US" sz="1400">
                <a:cs typeface="Arial" panose="020B0604020202020204" pitchFamily="34" charset="0"/>
              </a:rPr>
              <a:t>Have a dependent enrolled in the Exceptional Family Member Program, or</a:t>
            </a:r>
          </a:p>
          <a:p>
            <a:pPr marL="1198563" lvl="3" indent="-223838">
              <a:lnSpc>
                <a:spcPct val="90000"/>
              </a:lnSpc>
              <a:spcBef>
                <a:spcPts val="500"/>
              </a:spcBef>
              <a:buFont typeface="Arial" panose="020B0604020202020204" pitchFamily="34" charset="0"/>
              <a:buChar char="–"/>
            </a:pPr>
            <a:r>
              <a:rPr lang="en-US" sz="1400">
                <a:cs typeface="Arial" panose="020B0604020202020204" pitchFamily="34" charset="0"/>
              </a:rPr>
              <a:t>at the beginning of the covered relocation period: have a spouse who is gainfully employed or enrolled in a degree, certificate, or license-granting program; have a dependent attending an elementary or secondary school; or are caring for an immediate Family member with a chronic or long-term illness. </a:t>
            </a:r>
          </a:p>
          <a:p>
            <a:pPr marL="630936" lvl="2" indent="-173736">
              <a:spcBef>
                <a:spcPts val="500"/>
              </a:spcBef>
              <a:buFont typeface="Arial" panose="020B0604020202020204" pitchFamily="34" charset="0"/>
              <a:buChar char="•"/>
            </a:pPr>
            <a:r>
              <a:rPr lang="en-US" sz="1600"/>
              <a:t>The covered relocation period begins 180 days before the date of the PCS, which is the date the Soldier leaves the current PDS, and ends 180 days after the date of PCS. </a:t>
            </a:r>
          </a:p>
          <a:p>
            <a:pPr marL="630936" lvl="3" indent="-173736">
              <a:spcBef>
                <a:spcPts val="500"/>
              </a:spcBef>
              <a:buFont typeface="Arial" panose="020B0604020202020204" pitchFamily="34" charset="0"/>
              <a:buChar char="•"/>
            </a:pPr>
            <a:r>
              <a:rPr lang="en-US" sz="1600"/>
              <a:t>Housing Flexibility Options include: </a:t>
            </a:r>
          </a:p>
          <a:p>
            <a:pPr marL="1198563" lvl="3" indent="-223838">
              <a:lnSpc>
                <a:spcPct val="90000"/>
              </a:lnSpc>
              <a:spcBef>
                <a:spcPts val="400"/>
              </a:spcBef>
              <a:buFont typeface="Arial" panose="020B0604020202020204" pitchFamily="34" charset="0"/>
              <a:buChar char="–"/>
            </a:pPr>
            <a:r>
              <a:rPr lang="en-US" sz="1400">
                <a:cs typeface="Arial" panose="020B0604020202020204" pitchFamily="34" charset="0"/>
              </a:rPr>
              <a:t>Continuation in Family housing at the losing PDS during the covered relocation period. Approval cannot adversely affect other Soldiers who arrive at the losing PDS during the relocation period.</a:t>
            </a:r>
          </a:p>
          <a:p>
            <a:pPr marL="1198563" lvl="3" indent="-223838">
              <a:lnSpc>
                <a:spcPct val="90000"/>
              </a:lnSpc>
              <a:spcBef>
                <a:spcPts val="400"/>
              </a:spcBef>
              <a:buFont typeface="Arial" panose="020B0604020202020204" pitchFamily="34" charset="0"/>
              <a:buChar char="–"/>
            </a:pPr>
            <a:r>
              <a:rPr lang="en-US" sz="1400">
                <a:cs typeface="Arial" panose="020B0604020202020204" pitchFamily="34" charset="0"/>
              </a:rPr>
              <a:t>Early Family housing eligibility and housing assignment at the gaining PDS for the Family, even if the Soldier has not arrived at the new PDS.</a:t>
            </a:r>
          </a:p>
          <a:p>
            <a:pPr marL="1198563" lvl="3" indent="-223838">
              <a:lnSpc>
                <a:spcPct val="90000"/>
              </a:lnSpc>
              <a:spcBef>
                <a:spcPts val="400"/>
              </a:spcBef>
              <a:buFont typeface="Arial" panose="020B0604020202020204" pitchFamily="34" charset="0"/>
              <a:buChar char="–"/>
            </a:pPr>
            <a:r>
              <a:rPr lang="en-US" sz="1400">
                <a:cs typeface="Arial" panose="020B0604020202020204" pitchFamily="34" charset="0"/>
              </a:rPr>
              <a:t>Occupancy of unaccompanied housing by a Soldier with dependents, at either the losing or gaining PDS, when the Family relocates at a different time than the Soldier. Occupancy is provided on a “space-available” basis and will not displace an eligible Soldier with no dependents.</a:t>
            </a:r>
          </a:p>
          <a:p>
            <a:pPr marL="1198563" lvl="3" indent="-223838">
              <a:lnSpc>
                <a:spcPct val="90000"/>
              </a:lnSpc>
              <a:spcBef>
                <a:spcPts val="400"/>
              </a:spcBef>
              <a:buFont typeface="Arial" panose="020B0604020202020204" pitchFamily="34" charset="0"/>
              <a:buChar char="–"/>
            </a:pPr>
            <a:r>
              <a:rPr lang="en-US" sz="1400">
                <a:cs typeface="Arial" panose="020B0604020202020204" pitchFamily="34" charset="0"/>
              </a:rPr>
              <a:t>Equitable BAH, when the Family relocates at a different time than the Soldier.                   BAH may be based on the rate of the gaining PDS, the losing PDS, or the                        actual location of the Family at the time the Soldier departs.</a:t>
            </a:r>
          </a:p>
        </p:txBody>
      </p:sp>
      <p:sp>
        <p:nvSpPr>
          <p:cNvPr id="7" name="Text Placeholder 4"/>
          <p:cNvSpPr txBox="1">
            <a:spLocks/>
          </p:cNvSpPr>
          <p:nvPr/>
        </p:nvSpPr>
        <p:spPr>
          <a:xfrm>
            <a:off x="772073" y="597923"/>
            <a:ext cx="7897307" cy="322531"/>
          </a:xfrm>
          <a:prstGeom prst="rect">
            <a:avLst/>
          </a:prstGeom>
        </p:spPr>
        <p:txBody>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a:t>Housing Flexibility Options</a:t>
            </a:r>
            <a:endParaRPr lang="en-US" sz="2800"/>
          </a:p>
        </p:txBody>
      </p:sp>
      <p:sp>
        <p:nvSpPr>
          <p:cNvPr id="2" name="Rectangle 1"/>
          <p:cNvSpPr/>
          <p:nvPr/>
        </p:nvSpPr>
        <p:spPr>
          <a:xfrm>
            <a:off x="5671471" y="-57150"/>
            <a:ext cx="3451860" cy="707886"/>
          </a:xfrm>
          <a:prstGeom prst="rect">
            <a:avLst/>
          </a:prstGeom>
        </p:spPr>
        <p:txBody>
          <a:bodyPr wrap="square">
            <a:spAutoFit/>
          </a:bodyPr>
          <a:lstStyle/>
          <a:p>
            <a:r>
              <a:rPr lang="en-US" sz="800">
                <a:solidFill>
                  <a:schemeClr val="bg1"/>
                </a:solidFill>
              </a:rPr>
              <a:t>References:</a:t>
            </a:r>
          </a:p>
          <a:p>
            <a:pPr marL="171450" indent="-171450">
              <a:buFont typeface="Arial" panose="020B0604020202020204" pitchFamily="34" charset="0"/>
              <a:buChar char="•"/>
            </a:pPr>
            <a:r>
              <a:rPr lang="en-US" sz="800">
                <a:solidFill>
                  <a:schemeClr val="bg1"/>
                </a:solidFill>
              </a:rPr>
              <a:t>Department of Defense Instruction 1315.18 (Procedures for Military Personnel Assignments), Enclosure 3 (Procedures), Chapter 10</a:t>
            </a:r>
          </a:p>
          <a:p>
            <a:pPr marL="171450" lvl="0" indent="-171450">
              <a:buFont typeface="Arial" panose="020B0604020202020204" pitchFamily="34" charset="0"/>
              <a:buChar char="•"/>
              <a:defRPr/>
            </a:pPr>
            <a:r>
              <a:rPr lang="en-US" sz="800">
                <a:solidFill>
                  <a:schemeClr val="bg1"/>
                </a:solidFill>
              </a:rPr>
              <a:t>DoD 7000.14-R (Financial Management Regulation), Volume 7A, Chapter 26, para 261014.</a:t>
            </a:r>
          </a:p>
        </p:txBody>
      </p:sp>
    </p:spTree>
    <p:extLst>
      <p:ext uri="{BB962C8B-B14F-4D97-AF65-F5344CB8AC3E}">
        <p14:creationId xmlns:p14="http://schemas.microsoft.com/office/powerpoint/2010/main" val="1648658811"/>
      </p:ext>
    </p:extLst>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00966" y="100584"/>
            <a:ext cx="7772400" cy="480131"/>
          </a:xfrm>
        </p:spPr>
        <p:txBody>
          <a:bodyPr/>
          <a:lstStyle/>
          <a:p>
            <a:r>
              <a:rPr lang="en-US"/>
              <a:t>Reassignment Briefing</a:t>
            </a:r>
          </a:p>
        </p:txBody>
      </p:sp>
      <p:sp>
        <p:nvSpPr>
          <p:cNvPr id="6" name="Rectangle 5"/>
          <p:cNvSpPr/>
          <p:nvPr/>
        </p:nvSpPr>
        <p:spPr>
          <a:xfrm>
            <a:off x="133538" y="944885"/>
            <a:ext cx="8675648" cy="5146024"/>
          </a:xfrm>
          <a:prstGeom prst="rect">
            <a:avLst/>
          </a:prstGeom>
        </p:spPr>
        <p:txBody>
          <a:bodyPr wrap="square">
            <a:spAutoFit/>
          </a:bodyPr>
          <a:lstStyle/>
          <a:p>
            <a:pPr marL="173736" indent="-173736">
              <a:buFont typeface="Wingdings" panose="05000000000000000000" pitchFamily="2" charset="2"/>
              <a:buChar char="ü"/>
            </a:pPr>
            <a:r>
              <a:rPr lang="en-US" sz="2000"/>
              <a:t>Housing Flexibility (continued):</a:t>
            </a:r>
          </a:p>
          <a:p>
            <a:pPr marL="630936" lvl="2" indent="-173736">
              <a:spcBef>
                <a:spcPts val="500"/>
              </a:spcBef>
              <a:buFont typeface="Arial" panose="020B0604020202020204" pitchFamily="34" charset="0"/>
              <a:buChar char="•"/>
            </a:pPr>
            <a:r>
              <a:rPr lang="en-US" sz="1600"/>
              <a:t>Eligible Soldiers can apply for privatized and government-owned/government-leased Family housing while undergoing a PCS. </a:t>
            </a:r>
          </a:p>
          <a:p>
            <a:pPr marL="630936" lvl="2" indent="-173736">
              <a:spcBef>
                <a:spcPts val="500"/>
              </a:spcBef>
              <a:buFont typeface="Arial" panose="020B0604020202020204" pitchFamily="34" charset="0"/>
              <a:buChar char="•"/>
            </a:pPr>
            <a:r>
              <a:rPr lang="en-US" sz="1600"/>
              <a:t>Privatized Family Housing:</a:t>
            </a:r>
          </a:p>
          <a:p>
            <a:pPr marL="1198563" lvl="3" indent="-223838">
              <a:lnSpc>
                <a:spcPct val="90000"/>
              </a:lnSpc>
              <a:spcBef>
                <a:spcPts val="500"/>
              </a:spcBef>
              <a:buFont typeface="Arial" panose="020B0604020202020204" pitchFamily="34" charset="0"/>
              <a:buChar char="–"/>
            </a:pPr>
            <a:r>
              <a:rPr lang="en-US" sz="1400">
                <a:cs typeface="Arial" panose="020B0604020202020204" pitchFamily="34" charset="0"/>
              </a:rPr>
              <a:t>Soldiers can submit an advance application for housing prior to departing the losing PDS, requesting for Family to be approved to move into housing prior to the Soldier’s arrival.</a:t>
            </a:r>
          </a:p>
          <a:p>
            <a:pPr marL="1198563" lvl="3" indent="-223838">
              <a:lnSpc>
                <a:spcPct val="90000"/>
              </a:lnSpc>
              <a:spcBef>
                <a:spcPts val="500"/>
              </a:spcBef>
              <a:buFont typeface="Arial" panose="020B0604020202020204" pitchFamily="34" charset="0"/>
              <a:buChar char="–"/>
            </a:pPr>
            <a:r>
              <a:rPr lang="en-US" sz="1400">
                <a:cs typeface="Arial" panose="020B0604020202020204" pitchFamily="34" charset="0"/>
              </a:rPr>
              <a:t>Submit housing application, PCS Orders authorizing Family to travel in advance of the Soldier, and DA Form 31 (Request and Authority for Leave) to the Residential Communities Initiative (RCI) project company.</a:t>
            </a:r>
          </a:p>
          <a:p>
            <a:pPr marL="1198563" lvl="3" indent="-223838">
              <a:lnSpc>
                <a:spcPct val="90000"/>
              </a:lnSpc>
              <a:spcBef>
                <a:spcPts val="500"/>
              </a:spcBef>
              <a:buFont typeface="Arial" panose="020B0604020202020204" pitchFamily="34" charset="0"/>
              <a:buChar char="–"/>
            </a:pPr>
            <a:r>
              <a:rPr lang="en-US" sz="1400">
                <a:cs typeface="Arial" panose="020B0604020202020204" pitchFamily="34" charset="0"/>
              </a:rPr>
              <a:t>Subject to availability of housing and RCI project company approval.</a:t>
            </a:r>
          </a:p>
          <a:p>
            <a:pPr marL="1198563" lvl="3" indent="-223838">
              <a:lnSpc>
                <a:spcPct val="90000"/>
              </a:lnSpc>
              <a:spcBef>
                <a:spcPts val="500"/>
              </a:spcBef>
              <a:buFont typeface="Arial" panose="020B0604020202020204" pitchFamily="34" charset="0"/>
              <a:buChar char="–"/>
            </a:pPr>
            <a:r>
              <a:rPr lang="en-US" sz="1400">
                <a:cs typeface="Arial" panose="020B0604020202020204" pitchFamily="34" charset="0"/>
              </a:rPr>
              <a:t>Rental rate for assigned housing at the new PDS is determined by new PDS BAH rate.</a:t>
            </a:r>
          </a:p>
          <a:p>
            <a:pPr marL="630936" lvl="2" indent="-173736">
              <a:spcBef>
                <a:spcPts val="500"/>
              </a:spcBef>
              <a:buFont typeface="Arial" panose="020B0604020202020204" pitchFamily="34" charset="0"/>
              <a:buChar char="•"/>
            </a:pPr>
            <a:r>
              <a:rPr lang="en-US" sz="1600"/>
              <a:t>Government-owned/government-leased Family Housing:</a:t>
            </a:r>
          </a:p>
          <a:p>
            <a:pPr marL="1198563" lvl="3" indent="-223838">
              <a:lnSpc>
                <a:spcPct val="90000"/>
              </a:lnSpc>
              <a:spcBef>
                <a:spcPts val="500"/>
              </a:spcBef>
              <a:buFont typeface="Arial" panose="020B0604020202020204" pitchFamily="34" charset="0"/>
              <a:buChar char="–"/>
            </a:pPr>
            <a:r>
              <a:rPr lang="en-US" sz="1400">
                <a:cs typeface="Arial" panose="020B0604020202020204" pitchFamily="34" charset="0"/>
              </a:rPr>
              <a:t>Soldiers can submit an advance application for placement on the waiting list prior to signing out of the losing PDS.</a:t>
            </a:r>
          </a:p>
          <a:p>
            <a:pPr marL="1198563" lvl="3" indent="-223838">
              <a:lnSpc>
                <a:spcPct val="90000"/>
              </a:lnSpc>
              <a:spcBef>
                <a:spcPts val="500"/>
              </a:spcBef>
              <a:buFont typeface="Arial" panose="020B0604020202020204" pitchFamily="34" charset="0"/>
              <a:buChar char="–"/>
            </a:pPr>
            <a:r>
              <a:rPr lang="en-US" sz="1400">
                <a:cs typeface="Arial" panose="020B0604020202020204" pitchFamily="34" charset="0"/>
              </a:rPr>
              <a:t>Obtain dependent travel authorization for OCONUS.</a:t>
            </a:r>
          </a:p>
          <a:p>
            <a:pPr marL="1198563" lvl="3" indent="-223838">
              <a:lnSpc>
                <a:spcPct val="90000"/>
              </a:lnSpc>
              <a:spcBef>
                <a:spcPts val="500"/>
              </a:spcBef>
              <a:buFont typeface="Arial" panose="020B0604020202020204" pitchFamily="34" charset="0"/>
              <a:buChar char="–"/>
            </a:pPr>
            <a:r>
              <a:rPr lang="en-US" sz="1400">
                <a:cs typeface="Arial" panose="020B0604020202020204" pitchFamily="34" charset="0"/>
              </a:rPr>
              <a:t>Submit DD Form 1746 (Application for Assignment to Housing), PCS Orders, and DA Form 31 or DA Form 137-2 (Installation Clearance Record).</a:t>
            </a:r>
          </a:p>
          <a:p>
            <a:pPr marL="630936" lvl="2" indent="-173736">
              <a:lnSpc>
                <a:spcPct val="90000"/>
              </a:lnSpc>
              <a:spcBef>
                <a:spcPts val="500"/>
              </a:spcBef>
              <a:buFont typeface="Arial" panose="020B0604020202020204" pitchFamily="34" charset="0"/>
              <a:buChar char="•"/>
            </a:pPr>
            <a:r>
              <a:rPr lang="en-US" sz="1600"/>
              <a:t>Consult the Housing Office at the losing PDS on local policies to retain assigned housing after PCS. </a:t>
            </a:r>
          </a:p>
          <a:p>
            <a:pPr marL="630936" lvl="3" indent="-173736">
              <a:lnSpc>
                <a:spcPct val="90000"/>
              </a:lnSpc>
              <a:spcBef>
                <a:spcPts val="500"/>
              </a:spcBef>
              <a:buFont typeface="Arial" panose="020B0604020202020204" pitchFamily="34" charset="0"/>
              <a:buChar char="•"/>
            </a:pPr>
            <a:r>
              <a:rPr lang="en-US" sz="1600"/>
              <a:t>Visit </a:t>
            </a:r>
            <a:r>
              <a:rPr lang="en-US" sz="1600">
                <a:hlinkClick r:id="rId3"/>
              </a:rPr>
              <a:t>https://www.housing.army.mil/</a:t>
            </a:r>
            <a:r>
              <a:rPr lang="en-US" sz="1600"/>
              <a:t> for more information on Army Housing.</a:t>
            </a:r>
          </a:p>
        </p:txBody>
      </p:sp>
      <p:sp>
        <p:nvSpPr>
          <p:cNvPr id="7" name="Text Placeholder 4"/>
          <p:cNvSpPr txBox="1">
            <a:spLocks/>
          </p:cNvSpPr>
          <p:nvPr/>
        </p:nvSpPr>
        <p:spPr>
          <a:xfrm>
            <a:off x="772073" y="597923"/>
            <a:ext cx="7897307" cy="322531"/>
          </a:xfrm>
          <a:prstGeom prst="rect">
            <a:avLst/>
          </a:prstGeom>
        </p:spPr>
        <p:txBody>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a:t>Housing Flexibility Options</a:t>
            </a:r>
            <a:endParaRPr lang="en-US" sz="2800"/>
          </a:p>
        </p:txBody>
      </p:sp>
      <p:sp>
        <p:nvSpPr>
          <p:cNvPr id="2" name="Rectangle 1"/>
          <p:cNvSpPr/>
          <p:nvPr/>
        </p:nvSpPr>
        <p:spPr>
          <a:xfrm>
            <a:off x="5642515" y="-10472"/>
            <a:ext cx="3479180" cy="553998"/>
          </a:xfrm>
          <a:prstGeom prst="rect">
            <a:avLst/>
          </a:prstGeom>
        </p:spPr>
        <p:txBody>
          <a:bodyPr wrap="square">
            <a:spAutoFit/>
          </a:bodyPr>
          <a:lstStyle/>
          <a:p>
            <a:r>
              <a:rPr lang="en-US" sz="600">
                <a:solidFill>
                  <a:schemeClr val="bg1"/>
                </a:solidFill>
              </a:rPr>
              <a:t>References:</a:t>
            </a:r>
          </a:p>
          <a:p>
            <a:pPr marL="171450" indent="-171450">
              <a:buFont typeface="Arial" panose="020B0604020202020204" pitchFamily="34" charset="0"/>
              <a:buChar char="•"/>
            </a:pPr>
            <a:r>
              <a:rPr lang="en-US" sz="600">
                <a:solidFill>
                  <a:schemeClr val="bg1"/>
                </a:solidFill>
              </a:rPr>
              <a:t>Department of Defense Instruction 1315.18 (Procedures for Military Personnel Assignments), Enclosure 3 (Procedures), Chapter 10</a:t>
            </a:r>
          </a:p>
          <a:p>
            <a:pPr marL="171450" lvl="0" indent="-171450">
              <a:buFont typeface="Arial" panose="020B0604020202020204" pitchFamily="34" charset="0"/>
              <a:buChar char="•"/>
              <a:defRPr/>
            </a:pPr>
            <a:r>
              <a:rPr lang="en-US" sz="600">
                <a:solidFill>
                  <a:schemeClr val="bg1"/>
                </a:solidFill>
              </a:rPr>
              <a:t>DoD 7000.14-R (Financial Management Regulation), Volume 7A, Chapter 26, para 261014.</a:t>
            </a:r>
          </a:p>
          <a:p>
            <a:pPr marL="171450" lvl="0" indent="-171450">
              <a:buFont typeface="Arial" panose="020B0604020202020204" pitchFamily="34" charset="0"/>
              <a:buChar char="•"/>
              <a:defRPr/>
            </a:pPr>
            <a:r>
              <a:rPr lang="en-US" sz="600">
                <a:solidFill>
                  <a:schemeClr val="bg1"/>
                </a:solidFill>
              </a:rPr>
              <a:t>https://www.housing.army.mil/ (Army Housing Online User Services)</a:t>
            </a:r>
          </a:p>
        </p:txBody>
      </p:sp>
    </p:spTree>
    <p:extLst>
      <p:ext uri="{BB962C8B-B14F-4D97-AF65-F5344CB8AC3E}">
        <p14:creationId xmlns:p14="http://schemas.microsoft.com/office/powerpoint/2010/main" val="3655720214"/>
      </p:ext>
    </p:extLst>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Reassignment Briefing</a:t>
            </a:r>
          </a:p>
        </p:txBody>
      </p:sp>
      <p:sp>
        <p:nvSpPr>
          <p:cNvPr id="3" name="Content Placeholder 2"/>
          <p:cNvSpPr>
            <a:spLocks noGrp="1"/>
          </p:cNvSpPr>
          <p:nvPr>
            <p:ph idx="1"/>
          </p:nvPr>
        </p:nvSpPr>
        <p:spPr>
          <a:xfrm>
            <a:off x="474562" y="1144467"/>
            <a:ext cx="8134599" cy="7513395"/>
          </a:xfrm>
        </p:spPr>
        <p:txBody>
          <a:bodyPr>
            <a:normAutofit/>
          </a:bodyPr>
          <a:lstStyle/>
          <a:p>
            <a:r>
              <a:rPr lang="en-US" sz="1650"/>
              <a:t>ON POST HOUSING BRIEFING</a:t>
            </a:r>
          </a:p>
          <a:p>
            <a:pPr lvl="1"/>
            <a:r>
              <a:rPr lang="en-US" sz="1650" err="1"/>
              <a:t>Corvias</a:t>
            </a:r>
            <a:r>
              <a:rPr lang="en-US" sz="1650"/>
              <a:t> Military Living - These briefings are held weekly at your neighborhood  housing office. You will not need PCS Orders to attend. This briefing is designed to inform Housing that you are leaving Fort Sill and to give you all the information needed to efficiently get moved and cleared from your On Post House. Please attend either of these briefings as soon as possible. You must give a 30-day notice.</a:t>
            </a:r>
          </a:p>
          <a:p>
            <a:pPr lvl="1"/>
            <a:r>
              <a:rPr lang="en-US" sz="1650"/>
              <a:t>Southern Plains- Tuesdays at 1600</a:t>
            </a:r>
          </a:p>
          <a:p>
            <a:pPr lvl="1"/>
            <a:r>
              <a:rPr lang="en-US" sz="1650"/>
              <a:t>Old Calvary Post- Tuesdays at 0900 Thursdays at 1230</a:t>
            </a:r>
          </a:p>
          <a:p>
            <a:pPr lvl="1"/>
            <a:r>
              <a:rPr lang="en-US" sz="1650"/>
              <a:t>Contact Phone Number: 580-581-2140</a:t>
            </a:r>
          </a:p>
          <a:p>
            <a:r>
              <a:rPr lang="en-US" sz="1650"/>
              <a:t>OFF POST HOUSING BRIEFING</a:t>
            </a:r>
          </a:p>
          <a:p>
            <a:pPr lvl="1"/>
            <a:r>
              <a:rPr lang="en-US" sz="1650" b="0">
                <a:solidFill>
                  <a:prstClr val="black"/>
                </a:solidFill>
              </a:rPr>
              <a:t>All Soldiers residing off post need to make sure they give their Landlords ample notice before they are due to leave Fort Sill for their new Duty Station(check your Lease Agreement for further information). The Housing Office is located in BLDG 4700, 3</a:t>
            </a:r>
            <a:r>
              <a:rPr lang="en-US" sz="1650" b="0" baseline="30000">
                <a:solidFill>
                  <a:prstClr val="black"/>
                </a:solidFill>
              </a:rPr>
              <a:t>rd</a:t>
            </a:r>
            <a:r>
              <a:rPr lang="en-US" sz="1650" b="0">
                <a:solidFill>
                  <a:prstClr val="black"/>
                </a:solidFill>
              </a:rPr>
              <a:t> Floor. They provide off post counseling and referral assistance, help mediate disputes between tenants and landlords, and specialized assistance to service member with rental challenges. A Volunteer Realtor is available Monday, Wednesday and Friday from 1300-1600. </a:t>
            </a:r>
          </a:p>
          <a:p>
            <a:pPr lvl="1"/>
            <a:r>
              <a:rPr lang="en-US" sz="1650" b="0">
                <a:solidFill>
                  <a:prstClr val="black"/>
                </a:solidFill>
              </a:rPr>
              <a:t>Contact Phone Number for Housing Office: 580-442-5190/2813/6819/3778</a:t>
            </a:r>
          </a:p>
          <a:p>
            <a:pPr lvl="1"/>
            <a:endParaRPr lang="en-US" sz="1800"/>
          </a:p>
          <a:p>
            <a:pPr marL="339725" lvl="1" indent="0">
              <a:buNone/>
            </a:pPr>
            <a:endParaRPr lang="en-US" sz="1800"/>
          </a:p>
          <a:p>
            <a:pPr marL="339725" lvl="1" indent="0">
              <a:buNone/>
            </a:pPr>
            <a:endParaRPr lang="en-US" sz="1800"/>
          </a:p>
          <a:p>
            <a:pPr marL="339725" lvl="1" indent="0">
              <a:buNone/>
            </a:pPr>
            <a:endParaRPr lang="en-US" sz="1800"/>
          </a:p>
          <a:p>
            <a:pPr marL="339725" lvl="1" indent="0">
              <a:buNone/>
            </a:pPr>
            <a:endParaRPr lang="en-US" sz="1800"/>
          </a:p>
          <a:p>
            <a:pPr marL="339725" lvl="1" indent="0">
              <a:buNone/>
            </a:pPr>
            <a:endParaRPr lang="en-US" sz="1800"/>
          </a:p>
          <a:p>
            <a:pPr marL="339725" lvl="1" indent="0">
              <a:buNone/>
            </a:pPr>
            <a:endParaRPr lang="en-US" sz="1800"/>
          </a:p>
          <a:p>
            <a:endParaRPr lang="en-US"/>
          </a:p>
        </p:txBody>
      </p:sp>
      <p:sp>
        <p:nvSpPr>
          <p:cNvPr id="4" name="Text Placeholder 3"/>
          <p:cNvSpPr>
            <a:spLocks noGrp="1"/>
          </p:cNvSpPr>
          <p:nvPr>
            <p:ph type="body" sz="quarter" idx="15"/>
          </p:nvPr>
        </p:nvSpPr>
        <p:spPr/>
        <p:txBody>
          <a:bodyPr/>
          <a:lstStyle/>
          <a:p>
            <a:r>
              <a:rPr lang="en-US"/>
              <a:t>Fort Sill Required Housing Briefings	</a:t>
            </a:r>
          </a:p>
        </p:txBody>
      </p:sp>
    </p:spTree>
    <p:extLst>
      <p:ext uri="{BB962C8B-B14F-4D97-AF65-F5344CB8AC3E}">
        <p14:creationId xmlns:p14="http://schemas.microsoft.com/office/powerpoint/2010/main" val="4013826879"/>
      </p:ext>
    </p:extLst>
  </p:cSld>
  <p:clrMapOvr>
    <a:masterClrMapping/>
  </p:clrMapOvr>
  <p:transition spd="slow">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Reassignment Briefing</a:t>
            </a:r>
          </a:p>
        </p:txBody>
      </p:sp>
      <p:sp>
        <p:nvSpPr>
          <p:cNvPr id="3" name="Content Placeholder 2"/>
          <p:cNvSpPr>
            <a:spLocks noGrp="1"/>
          </p:cNvSpPr>
          <p:nvPr>
            <p:ph idx="1"/>
          </p:nvPr>
        </p:nvSpPr>
        <p:spPr/>
        <p:txBody>
          <a:bodyPr/>
          <a:lstStyle/>
          <a:p>
            <a:r>
              <a:rPr lang="en-US" sz="2000"/>
              <a:t>BARRACKS</a:t>
            </a:r>
          </a:p>
          <a:p>
            <a:pPr lvl="1"/>
            <a:r>
              <a:rPr lang="en-US" sz="2000"/>
              <a:t>All Soldiers residing in the barracks need to contact their Brigade Housing Liaison. The Soldier will be provided with a Barracks Clearing Checklist, and be assigned an Inspection date prior to their PCS move.</a:t>
            </a:r>
          </a:p>
          <a:p>
            <a:pPr marL="339725" lvl="1" indent="0">
              <a:buNone/>
            </a:pPr>
            <a:endParaRPr lang="en-US"/>
          </a:p>
        </p:txBody>
      </p:sp>
      <p:sp>
        <p:nvSpPr>
          <p:cNvPr id="4" name="Text Placeholder 3"/>
          <p:cNvSpPr>
            <a:spLocks noGrp="1"/>
          </p:cNvSpPr>
          <p:nvPr>
            <p:ph type="body" sz="quarter" idx="15"/>
          </p:nvPr>
        </p:nvSpPr>
        <p:spPr/>
        <p:txBody>
          <a:bodyPr/>
          <a:lstStyle/>
          <a:p>
            <a:r>
              <a:rPr lang="en-US"/>
              <a:t>Fort Sill Required Housing Briefings</a:t>
            </a:r>
          </a:p>
        </p:txBody>
      </p:sp>
    </p:spTree>
    <p:extLst>
      <p:ext uri="{BB962C8B-B14F-4D97-AF65-F5344CB8AC3E}">
        <p14:creationId xmlns:p14="http://schemas.microsoft.com/office/powerpoint/2010/main" val="3926006775"/>
      </p:ext>
    </p:extLst>
  </p:cSld>
  <p:clrMapOvr>
    <a:masterClrMapping/>
  </p:clrMapOvr>
  <p:transition spd="slow">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Reassignment Briefing</a:t>
            </a:r>
          </a:p>
        </p:txBody>
      </p:sp>
      <p:sp>
        <p:nvSpPr>
          <p:cNvPr id="3" name="Content Placeholder 2"/>
          <p:cNvSpPr>
            <a:spLocks noGrp="1"/>
          </p:cNvSpPr>
          <p:nvPr>
            <p:ph idx="1"/>
          </p:nvPr>
        </p:nvSpPr>
        <p:spPr>
          <a:xfrm>
            <a:off x="442389" y="1086595"/>
            <a:ext cx="7772400" cy="5082712"/>
          </a:xfrm>
        </p:spPr>
        <p:txBody>
          <a:bodyPr vert="horz" lIns="91440" tIns="45720" rIns="91440" bIns="45720" rtlCol="0" anchor="t">
            <a:normAutofit fontScale="32500" lnSpcReduction="20000"/>
          </a:bodyPr>
          <a:lstStyle/>
          <a:p>
            <a:pPr marL="172720" indent="-172720"/>
            <a:r>
              <a:rPr lang="en-US" sz="6200" dirty="0">
                <a:latin typeface="Arial"/>
                <a:cs typeface="Arial"/>
              </a:rPr>
              <a:t>Fort Sill Finance Briefing</a:t>
            </a:r>
            <a:endParaRPr lang="en-US" dirty="0">
              <a:latin typeface="Arial"/>
              <a:cs typeface="Arial"/>
            </a:endParaRPr>
          </a:p>
          <a:p>
            <a:pPr lvl="1"/>
            <a:r>
              <a:rPr lang="en-US" sz="6200" dirty="0">
                <a:latin typeface="Arial"/>
                <a:cs typeface="Arial"/>
              </a:rPr>
              <a:t>Everyone is required to attend a Finance Briefing before leaving Fort Sill. </a:t>
            </a:r>
            <a:endParaRPr lang="en-US" sz="6200" dirty="0"/>
          </a:p>
          <a:p>
            <a:pPr lvl="1"/>
            <a:r>
              <a:rPr lang="en-US" sz="6200" dirty="0">
                <a:latin typeface="Arial"/>
                <a:cs typeface="Arial"/>
              </a:rPr>
              <a:t>This briefing is held Monday-Friday at 0830. </a:t>
            </a:r>
            <a:endParaRPr lang="en-US" sz="6200" dirty="0"/>
          </a:p>
          <a:p>
            <a:pPr lvl="1"/>
            <a:r>
              <a:rPr lang="en-US" sz="6200" dirty="0">
                <a:latin typeface="Arial"/>
                <a:cs typeface="Arial"/>
              </a:rPr>
              <a:t>You must attend your Out-Processing Briefing before attending the Finance Briefing. </a:t>
            </a:r>
            <a:endParaRPr lang="en-US" sz="6200" dirty="0"/>
          </a:p>
          <a:p>
            <a:pPr lvl="1"/>
            <a:r>
              <a:rPr lang="en-US" sz="6200" dirty="0">
                <a:latin typeface="Arial"/>
                <a:cs typeface="Arial"/>
              </a:rPr>
              <a:t>You must bring multiple copies of your Orders and completed DA Form 31. All DA 31s must cover a Soldier from the day they leave Fort Sill through the HRC directed report date.</a:t>
            </a:r>
          </a:p>
          <a:p>
            <a:pPr marL="172720" indent="-172720"/>
            <a:r>
              <a:rPr lang="en-US" sz="6200" dirty="0">
                <a:latin typeface="Arial"/>
                <a:cs typeface="Arial"/>
              </a:rPr>
              <a:t>Army Community Service (ACS) Financial Briefing/PCS Briefing</a:t>
            </a:r>
          </a:p>
          <a:p>
            <a:pPr lvl="1"/>
            <a:r>
              <a:rPr lang="en-US" sz="6200" dirty="0">
                <a:latin typeface="Arial"/>
                <a:cs typeface="Arial"/>
              </a:rPr>
              <a:t>All Soldiers in the Grade of E-4 and below and 1</a:t>
            </a:r>
            <a:r>
              <a:rPr lang="en-US" sz="6200" baseline="30000" dirty="0">
                <a:latin typeface="Arial"/>
                <a:cs typeface="Arial"/>
              </a:rPr>
              <a:t>st</a:t>
            </a:r>
            <a:r>
              <a:rPr lang="en-US" sz="6200" dirty="0">
                <a:latin typeface="Arial"/>
                <a:cs typeface="Arial"/>
              </a:rPr>
              <a:t> time PCS are required to attend the ACS Finance Brief. Dates, times and location can be acquired from the link below. All other Ranks are invited to attend but it is not mandatory.</a:t>
            </a:r>
          </a:p>
          <a:p>
            <a:pPr lvl="1"/>
            <a:r>
              <a:rPr lang="en-US" sz="6200" dirty="0">
                <a:latin typeface="Arial"/>
                <a:cs typeface="Arial"/>
              </a:rPr>
              <a:t>All Service Members regardless of Rank are required to attend a PCS Briefing provided by ACS. This briefing is held in BLDG 4700, Room 216. Dates, times and location be acquired from the link below.</a:t>
            </a:r>
          </a:p>
          <a:p>
            <a:pPr marL="339725" lvl="1" indent="0" algn="ctr">
              <a:buNone/>
            </a:pPr>
            <a:r>
              <a:rPr lang="en-US" sz="6200" dirty="0">
                <a:solidFill>
                  <a:srgbClr val="FF0000"/>
                </a:solidFill>
                <a:latin typeface="Arial"/>
                <a:cs typeface="Arial"/>
                <a:hlinkClick r:id="rId3"/>
              </a:rPr>
              <a:t>	ACS Overseas PCS/Finance Briefing Link</a:t>
            </a:r>
            <a:endParaRPr lang="en-US" sz="6200" dirty="0">
              <a:solidFill>
                <a:srgbClr val="FF0000"/>
              </a:solidFill>
              <a:hlinkClick r:id="rId3"/>
            </a:endParaRPr>
          </a:p>
          <a:p>
            <a:pPr marL="339725" lvl="1" indent="0">
              <a:buNone/>
            </a:pPr>
            <a:endParaRPr lang="en-US" sz="2000">
              <a:solidFill>
                <a:srgbClr val="FF0000"/>
              </a:solidFill>
            </a:endParaRPr>
          </a:p>
          <a:p>
            <a:endParaRPr lang="en-US"/>
          </a:p>
        </p:txBody>
      </p:sp>
      <p:sp>
        <p:nvSpPr>
          <p:cNvPr id="4" name="Text Placeholder 3"/>
          <p:cNvSpPr>
            <a:spLocks noGrp="1"/>
          </p:cNvSpPr>
          <p:nvPr>
            <p:ph type="body" sz="quarter" idx="15"/>
          </p:nvPr>
        </p:nvSpPr>
        <p:spPr/>
        <p:txBody>
          <a:bodyPr/>
          <a:lstStyle/>
          <a:p>
            <a:r>
              <a:rPr lang="en-US"/>
              <a:t>Fort Sill Required Finance Briefings</a:t>
            </a:r>
          </a:p>
        </p:txBody>
      </p:sp>
    </p:spTree>
    <p:extLst>
      <p:ext uri="{BB962C8B-B14F-4D97-AF65-F5344CB8AC3E}">
        <p14:creationId xmlns:p14="http://schemas.microsoft.com/office/powerpoint/2010/main" val="1862413980"/>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761" y="104035"/>
            <a:ext cx="7955280" cy="480131"/>
          </a:xfrm>
        </p:spPr>
        <p:txBody>
          <a:bodyPr/>
          <a:lstStyle/>
          <a:p>
            <a:r>
              <a:rPr lang="en-US" spc="-5"/>
              <a:t>Reassignment Briefing</a:t>
            </a:r>
            <a:endParaRPr lang="en-US"/>
          </a:p>
        </p:txBody>
      </p:sp>
      <p:sp>
        <p:nvSpPr>
          <p:cNvPr id="3" name="Content Placeholder 2"/>
          <p:cNvSpPr>
            <a:spLocks noGrp="1"/>
          </p:cNvSpPr>
          <p:nvPr>
            <p:ph idx="1"/>
          </p:nvPr>
        </p:nvSpPr>
        <p:spPr>
          <a:xfrm>
            <a:off x="300164" y="1022846"/>
            <a:ext cx="8491877" cy="5522920"/>
          </a:xfrm>
        </p:spPr>
        <p:txBody>
          <a:bodyPr>
            <a:noAutofit/>
          </a:bodyPr>
          <a:lstStyle/>
          <a:p>
            <a:pPr marL="355600" indent="-342900">
              <a:lnSpc>
                <a:spcPct val="100000"/>
              </a:lnSpc>
              <a:spcBef>
                <a:spcPts val="700"/>
              </a:spcBef>
              <a:tabLst>
                <a:tab pos="355600" algn="l"/>
                <a:tab pos="356235" algn="l"/>
              </a:tabLst>
            </a:pPr>
            <a:r>
              <a:rPr lang="en-US" sz="2000" b="0" spc="-5">
                <a:latin typeface="+mn-lt"/>
                <a:cs typeface="Arial"/>
              </a:rPr>
              <a:t>The following documents will be included in each Soldiers’ reassignment packet, as applicable.</a:t>
            </a:r>
          </a:p>
          <a:p>
            <a:pPr marL="696912" lvl="1" indent="-342900">
              <a:lnSpc>
                <a:spcPct val="100000"/>
              </a:lnSpc>
              <a:spcBef>
                <a:spcPts val="700"/>
              </a:spcBef>
              <a:buFont typeface="Wingdings" panose="05000000000000000000" pitchFamily="2" charset="2"/>
              <a:buChar char="q"/>
              <a:tabLst>
                <a:tab pos="355600" algn="l"/>
                <a:tab pos="356235" algn="l"/>
              </a:tabLst>
            </a:pPr>
            <a:r>
              <a:rPr lang="en-US" sz="1600" b="0" spc="-5">
                <a:latin typeface="+mn-lt"/>
                <a:cs typeface="Arial"/>
              </a:rPr>
              <a:t>Reassignments Check Sheet</a:t>
            </a:r>
            <a:endParaRPr lang="en-US" sz="1600" b="0">
              <a:latin typeface="+mn-lt"/>
              <a:cs typeface="Arial"/>
            </a:endParaRPr>
          </a:p>
          <a:p>
            <a:pPr marL="696912" lvl="1" indent="-342900">
              <a:lnSpc>
                <a:spcPct val="100000"/>
              </a:lnSpc>
              <a:spcBef>
                <a:spcPts val="700"/>
              </a:spcBef>
              <a:buFont typeface="Wingdings" panose="05000000000000000000" pitchFamily="2" charset="2"/>
              <a:buChar char="q"/>
              <a:tabLst>
                <a:tab pos="355600" algn="l"/>
                <a:tab pos="356235" algn="l"/>
              </a:tabLst>
            </a:pPr>
            <a:r>
              <a:rPr lang="en-US" sz="1600" b="0" spc="-5">
                <a:latin typeface="+mn-lt"/>
                <a:cs typeface="Arial"/>
              </a:rPr>
              <a:t>DA Form 5118 (Reassignment Status and Eligibility Statement)</a:t>
            </a:r>
          </a:p>
          <a:p>
            <a:pPr marL="696912" lvl="1" indent="-342900">
              <a:lnSpc>
                <a:spcPct val="100000"/>
              </a:lnSpc>
              <a:spcBef>
                <a:spcPts val="700"/>
              </a:spcBef>
              <a:buFont typeface="Wingdings" panose="05000000000000000000" pitchFamily="2" charset="2"/>
              <a:buChar char="q"/>
              <a:tabLst>
                <a:tab pos="355600" algn="l"/>
                <a:tab pos="356235" algn="l"/>
              </a:tabLst>
            </a:pPr>
            <a:r>
              <a:rPr lang="en-US" sz="1600" spc="-5">
                <a:latin typeface="+mn-lt"/>
                <a:cs typeface="Arial"/>
              </a:rPr>
              <a:t>S1 Signature Authority Memo</a:t>
            </a:r>
            <a:endParaRPr lang="en-US" sz="1600" b="0" spc="-5">
              <a:latin typeface="+mn-lt"/>
              <a:cs typeface="Arial"/>
            </a:endParaRPr>
          </a:p>
          <a:p>
            <a:pPr marL="696912" lvl="1" indent="-342900">
              <a:lnSpc>
                <a:spcPct val="100000"/>
              </a:lnSpc>
              <a:spcBef>
                <a:spcPts val="700"/>
              </a:spcBef>
              <a:buFont typeface="Wingdings" panose="05000000000000000000" pitchFamily="2" charset="2"/>
              <a:buChar char="q"/>
              <a:tabLst>
                <a:tab pos="355600" algn="l"/>
                <a:tab pos="356235" algn="l"/>
              </a:tabLst>
            </a:pPr>
            <a:r>
              <a:rPr lang="en-US" sz="1600" spc="-5">
                <a:latin typeface="+mn-lt"/>
                <a:cs typeface="Arial"/>
              </a:rPr>
              <a:t>DA Form 7415 (Exceptional Family Member Program (EFMP) Querying Sheet)</a:t>
            </a:r>
          </a:p>
          <a:p>
            <a:pPr marL="696912" lvl="1" indent="-342900">
              <a:lnSpc>
                <a:spcPct val="100000"/>
              </a:lnSpc>
              <a:spcBef>
                <a:spcPts val="700"/>
              </a:spcBef>
              <a:buFont typeface="Wingdings" panose="05000000000000000000" pitchFamily="2" charset="2"/>
              <a:buChar char="q"/>
              <a:tabLst>
                <a:tab pos="355600" algn="l"/>
                <a:tab pos="356235" algn="l"/>
              </a:tabLst>
            </a:pPr>
            <a:r>
              <a:rPr lang="en-US" sz="1600" b="0" spc="-5">
                <a:latin typeface="+mn-lt"/>
                <a:cs typeface="Arial"/>
              </a:rPr>
              <a:t>CONUS/OCONUS Worksheet</a:t>
            </a:r>
          </a:p>
          <a:p>
            <a:pPr marL="696912" marR="639445" lvl="1" indent="-342900">
              <a:lnSpc>
                <a:spcPct val="100000"/>
              </a:lnSpc>
              <a:spcBef>
                <a:spcPts val="595"/>
              </a:spcBef>
              <a:buFont typeface="Wingdings" panose="05000000000000000000" pitchFamily="2" charset="2"/>
              <a:buChar char="q"/>
              <a:tabLst>
                <a:tab pos="355600" algn="l"/>
                <a:tab pos="356235" algn="l"/>
                <a:tab pos="2522855" algn="l"/>
              </a:tabLst>
            </a:pPr>
            <a:r>
              <a:rPr lang="en-US" sz="1600" b="0" spc="-5">
                <a:latin typeface="+mn-lt"/>
                <a:cs typeface="Arial"/>
              </a:rPr>
              <a:t>Form </a:t>
            </a:r>
            <a:r>
              <a:rPr lang="en-US" sz="1600" b="0" spc="-105">
                <a:latin typeface="+mn-lt"/>
                <a:cs typeface="Arial"/>
              </a:rPr>
              <a:t> </a:t>
            </a:r>
            <a:r>
              <a:rPr lang="en-US" sz="1600" b="0" spc="-5">
                <a:latin typeface="+mn-lt"/>
                <a:cs typeface="Arial"/>
              </a:rPr>
              <a:t>AAA</a:t>
            </a:r>
            <a:r>
              <a:rPr lang="en-US" sz="1600" b="0" spc="-120">
                <a:latin typeface="+mn-lt"/>
                <a:cs typeface="Arial"/>
              </a:rPr>
              <a:t> </a:t>
            </a:r>
            <a:r>
              <a:rPr lang="en-US" sz="1600" b="0" spc="-5">
                <a:latin typeface="+mn-lt"/>
                <a:cs typeface="Arial"/>
              </a:rPr>
              <a:t>234 (Individual Losing Assignment) for Airborne Assignments Only</a:t>
            </a:r>
          </a:p>
          <a:p>
            <a:pPr marL="696912" marR="639445" lvl="1" indent="-342900">
              <a:lnSpc>
                <a:spcPct val="100000"/>
              </a:lnSpc>
              <a:spcBef>
                <a:spcPts val="595"/>
              </a:spcBef>
              <a:buFont typeface="Wingdings" panose="05000000000000000000" pitchFamily="2" charset="2"/>
              <a:buChar char="q"/>
              <a:tabLst>
                <a:tab pos="355600" algn="l"/>
                <a:tab pos="356235" algn="l"/>
                <a:tab pos="2522855" algn="l"/>
              </a:tabLst>
            </a:pPr>
            <a:r>
              <a:rPr lang="en-US" sz="1600" spc="-5">
                <a:latin typeface="+mn-lt"/>
                <a:cs typeface="Arial"/>
              </a:rPr>
              <a:t>Levy Brief Certificate</a:t>
            </a:r>
          </a:p>
          <a:p>
            <a:pPr marL="696912" marR="639445" lvl="1" indent="-342900">
              <a:lnSpc>
                <a:spcPct val="100000"/>
              </a:lnSpc>
              <a:spcBef>
                <a:spcPts val="595"/>
              </a:spcBef>
              <a:buFont typeface="Wingdings" panose="05000000000000000000" pitchFamily="2" charset="2"/>
              <a:buChar char="q"/>
              <a:tabLst>
                <a:tab pos="355600" algn="l"/>
                <a:tab pos="356235" algn="l"/>
                <a:tab pos="2522855" algn="l"/>
              </a:tabLst>
            </a:pPr>
            <a:r>
              <a:rPr lang="en-US" sz="1600" b="0" spc="-5">
                <a:latin typeface="+mn-lt"/>
                <a:cs typeface="Arial"/>
              </a:rPr>
              <a:t>Copies of all reassignment management forms, including any reclassification, medical examination board, physical evaluation board actions, or reenlistment contract that relate directly to the reassignment action, and documents qualifying the Soldier for PCS movement, deletion, or deferment.</a:t>
            </a:r>
          </a:p>
        </p:txBody>
      </p:sp>
      <p:sp>
        <p:nvSpPr>
          <p:cNvPr id="4" name="Text Placeholder 4"/>
          <p:cNvSpPr txBox="1">
            <a:spLocks/>
          </p:cNvSpPr>
          <p:nvPr/>
        </p:nvSpPr>
        <p:spPr>
          <a:xfrm>
            <a:off x="772073" y="597923"/>
            <a:ext cx="7897307" cy="322531"/>
          </a:xfrm>
          <a:prstGeom prst="rect">
            <a:avLst/>
          </a:prstGeom>
        </p:spPr>
        <p:txBody>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a:t>Reassignment Packet Requirements</a:t>
            </a:r>
            <a:endParaRPr lang="en-US" sz="2800"/>
          </a:p>
        </p:txBody>
      </p:sp>
      <p:sp>
        <p:nvSpPr>
          <p:cNvPr id="5" name="Rectangle 4"/>
          <p:cNvSpPr/>
          <p:nvPr/>
        </p:nvSpPr>
        <p:spPr>
          <a:xfrm>
            <a:off x="7415561" y="145826"/>
            <a:ext cx="1706137" cy="338554"/>
          </a:xfrm>
          <a:prstGeom prst="rect">
            <a:avLst/>
          </a:prstGeom>
        </p:spPr>
        <p:txBody>
          <a:bodyPr wrap="square">
            <a:spAutoFit/>
          </a:bodyPr>
          <a:lstStyle/>
          <a:p>
            <a:r>
              <a:rPr lang="en-US" sz="800">
                <a:solidFill>
                  <a:schemeClr val="bg1"/>
                </a:solidFill>
              </a:rPr>
              <a:t>References:</a:t>
            </a:r>
          </a:p>
          <a:p>
            <a:pPr marL="171450" indent="-171450">
              <a:buFont typeface="Arial" panose="020B0604020202020204" pitchFamily="34" charset="0"/>
              <a:buChar char="•"/>
            </a:pPr>
            <a:r>
              <a:rPr lang="en-US" sz="800">
                <a:solidFill>
                  <a:schemeClr val="bg1"/>
                </a:solidFill>
              </a:rPr>
              <a:t>AR 600-8-11 (Reassignment)</a:t>
            </a:r>
          </a:p>
        </p:txBody>
      </p:sp>
    </p:spTree>
    <p:extLst>
      <p:ext uri="{BB962C8B-B14F-4D97-AF65-F5344CB8AC3E}">
        <p14:creationId xmlns:p14="http://schemas.microsoft.com/office/powerpoint/2010/main" val="780141018"/>
      </p:ext>
    </p:extLst>
  </p:cSld>
  <p:clrMapOvr>
    <a:masterClrMapping/>
  </p:clrMapOvr>
  <p:transition spd="slow">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Reassignment Briefing</a:t>
            </a:r>
          </a:p>
        </p:txBody>
      </p:sp>
      <p:sp>
        <p:nvSpPr>
          <p:cNvPr id="3" name="Content Placeholder 2"/>
          <p:cNvSpPr>
            <a:spLocks noGrp="1"/>
          </p:cNvSpPr>
          <p:nvPr>
            <p:ph idx="1"/>
          </p:nvPr>
        </p:nvSpPr>
        <p:spPr>
          <a:xfrm>
            <a:off x="173620" y="1144467"/>
            <a:ext cx="8435541" cy="4932241"/>
          </a:xfrm>
        </p:spPr>
        <p:txBody>
          <a:bodyPr>
            <a:normAutofit/>
          </a:bodyPr>
          <a:lstStyle/>
          <a:p>
            <a:pPr algn="ctr"/>
            <a:r>
              <a:rPr lang="en-US" sz="1900"/>
              <a:t>Installation Out-Processing Briefing (IAW AR 600-8-101 para 3-5 a. 3)</a:t>
            </a:r>
          </a:p>
          <a:p>
            <a:pPr lvl="1"/>
            <a:r>
              <a:rPr lang="en-US" sz="1900"/>
              <a:t>All Soldiers leaving Fort Sill must attend the mandatory out-processing briefing 10 working days prior to the start of your PCS leave. </a:t>
            </a:r>
          </a:p>
          <a:p>
            <a:pPr lvl="1"/>
            <a:r>
              <a:rPr lang="en-US" sz="1900"/>
              <a:t>Briefing times: Excluding holidays &amp; training holidays, Monday, Wednesday and Friday, 1030 hours, BLDG 4700, Room G-31. You will receive clearing guidance/documents and instructions on how to clear the Installation.</a:t>
            </a:r>
          </a:p>
          <a:p>
            <a:pPr lvl="1"/>
            <a:r>
              <a:rPr lang="en-US" sz="1900"/>
              <a:t> All Soldiers in the grades of E-1 to E-6, WO1-CW2, and O-1 to O-3 must have a sponsor assigned in the Army Career Tracker (ACT) prior to departure. Bring 2 copies of your orders and 2 copies of your approved DA Form 31 (leave form). Certificate of Completion of </a:t>
            </a:r>
            <a:r>
              <a:rPr lang="en-US" sz="1900" err="1"/>
              <a:t>eSAT</a:t>
            </a:r>
            <a:r>
              <a:rPr lang="en-US" sz="1900"/>
              <a:t> Training. </a:t>
            </a:r>
            <a:r>
              <a:rPr lang="en-US" sz="1900">
                <a:hlinkClick r:id="rId2"/>
              </a:rPr>
              <a:t>http://www.myarmyonesource.com/outprocessing</a:t>
            </a:r>
            <a:r>
              <a:rPr lang="en-US" sz="1900"/>
              <a:t> </a:t>
            </a:r>
          </a:p>
          <a:p>
            <a:pPr marL="0" indent="0">
              <a:buNone/>
            </a:pPr>
            <a:endParaRPr lang="en-US"/>
          </a:p>
        </p:txBody>
      </p:sp>
      <p:sp>
        <p:nvSpPr>
          <p:cNvPr id="4" name="Text Placeholder 3"/>
          <p:cNvSpPr>
            <a:spLocks noGrp="1"/>
          </p:cNvSpPr>
          <p:nvPr>
            <p:ph type="body" sz="quarter" idx="15"/>
          </p:nvPr>
        </p:nvSpPr>
        <p:spPr/>
        <p:txBody>
          <a:bodyPr/>
          <a:lstStyle/>
          <a:p>
            <a:r>
              <a:rPr lang="en-US"/>
              <a:t>Fort Sill Installation Out Processing Briefing</a:t>
            </a:r>
          </a:p>
        </p:txBody>
      </p:sp>
    </p:spTree>
    <p:extLst>
      <p:ext uri="{BB962C8B-B14F-4D97-AF65-F5344CB8AC3E}">
        <p14:creationId xmlns:p14="http://schemas.microsoft.com/office/powerpoint/2010/main" val="1806054935"/>
      </p:ext>
    </p:extLst>
  </p:cSld>
  <p:clrMapOvr>
    <a:masterClrMapping/>
  </p:clrMapOvr>
  <p:transition spd="slow">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Reassignment Briefing</a:t>
            </a:r>
          </a:p>
        </p:txBody>
      </p:sp>
      <p:sp>
        <p:nvSpPr>
          <p:cNvPr id="3" name="Content Placeholder 2"/>
          <p:cNvSpPr>
            <a:spLocks noGrp="1"/>
          </p:cNvSpPr>
          <p:nvPr>
            <p:ph idx="1"/>
          </p:nvPr>
        </p:nvSpPr>
        <p:spPr>
          <a:xfrm>
            <a:off x="196770" y="1144467"/>
            <a:ext cx="8412391" cy="5024839"/>
          </a:xfrm>
        </p:spPr>
        <p:txBody>
          <a:bodyPr vert="horz" lIns="91440" tIns="45720" rIns="91440" bIns="45720" rtlCol="0" anchor="t">
            <a:normAutofit fontScale="85000" lnSpcReduction="20000"/>
          </a:bodyPr>
          <a:lstStyle/>
          <a:p>
            <a:pPr marL="0" indent="0">
              <a:buNone/>
            </a:pPr>
            <a:r>
              <a:rPr lang="en-US" b="0" dirty="0">
                <a:latin typeface="Arial"/>
                <a:cs typeface="Arial"/>
                <a:hlinkClick r:id="rId2"/>
              </a:rPr>
              <a:t>CONUS Worksheet</a:t>
            </a:r>
            <a:endParaRPr lang="en-US" b="0" dirty="0"/>
          </a:p>
          <a:p>
            <a:pPr marL="0" indent="0">
              <a:buNone/>
            </a:pPr>
            <a:r>
              <a:rPr lang="en-US" b="0" dirty="0">
                <a:latin typeface="Arial"/>
                <a:cs typeface="Arial"/>
                <a:hlinkClick r:id="rId3"/>
              </a:rPr>
              <a:t>OCONUS Worksheet</a:t>
            </a:r>
            <a:endParaRPr lang="en-US" b="0" dirty="0">
              <a:hlinkClick r:id="rId3"/>
            </a:endParaRPr>
          </a:p>
          <a:p>
            <a:pPr marL="0" indent="0">
              <a:buNone/>
            </a:pPr>
            <a:r>
              <a:rPr lang="en-US" b="0" dirty="0">
                <a:latin typeface="Arial"/>
                <a:cs typeface="Arial"/>
                <a:hlinkClick r:id="rId4"/>
              </a:rPr>
              <a:t>DA Form 4036</a:t>
            </a:r>
            <a:endParaRPr lang="en-US" b="0" dirty="0">
              <a:hlinkClick r:id="rId4"/>
            </a:endParaRPr>
          </a:p>
          <a:p>
            <a:pPr marL="0" indent="0">
              <a:buNone/>
            </a:pPr>
            <a:r>
              <a:rPr lang="en-US" b="0" dirty="0">
                <a:latin typeface="Arial"/>
                <a:cs typeface="Arial"/>
                <a:hlinkClick r:id="rId5"/>
              </a:rPr>
              <a:t>DA Form 5888</a:t>
            </a:r>
            <a:endParaRPr lang="en-US" b="0" dirty="0">
              <a:hlinkClick r:id="rId5"/>
            </a:endParaRPr>
          </a:p>
          <a:p>
            <a:pPr marL="0" indent="0">
              <a:buNone/>
            </a:pPr>
            <a:r>
              <a:rPr lang="en-US" b="0" dirty="0">
                <a:latin typeface="Arial"/>
                <a:cs typeface="Arial"/>
                <a:hlinkClick r:id="rId6"/>
              </a:rPr>
              <a:t>DA Form 4787</a:t>
            </a:r>
            <a:endParaRPr lang="en-US" b="0" dirty="0">
              <a:hlinkClick r:id="rId6"/>
            </a:endParaRPr>
          </a:p>
          <a:p>
            <a:pPr marL="0" indent="0">
              <a:buNone/>
            </a:pPr>
            <a:r>
              <a:rPr lang="en-US" b="0" dirty="0">
                <a:latin typeface="Arial"/>
                <a:cs typeface="Arial"/>
                <a:hlinkClick r:id="rId7"/>
              </a:rPr>
              <a:t>DA Form 5121</a:t>
            </a:r>
            <a:endParaRPr lang="en-US" b="0" dirty="0">
              <a:hlinkClick r:id="rId7"/>
            </a:endParaRPr>
          </a:p>
          <a:p>
            <a:pPr marL="0" indent="0">
              <a:buNone/>
            </a:pPr>
            <a:r>
              <a:rPr lang="en-US" b="0" dirty="0">
                <a:latin typeface="Arial"/>
                <a:cs typeface="Arial"/>
                <a:hlinkClick r:id="rId8"/>
              </a:rPr>
              <a:t>DA Form 7415</a:t>
            </a:r>
            <a:endParaRPr lang="en-US" b="0" dirty="0">
              <a:hlinkClick r:id="rId8"/>
            </a:endParaRPr>
          </a:p>
          <a:p>
            <a:pPr marL="0" indent="0">
              <a:buNone/>
            </a:pPr>
            <a:r>
              <a:rPr lang="en-US" b="0" dirty="0">
                <a:latin typeface="Arial"/>
                <a:cs typeface="Arial"/>
                <a:hlinkClick r:id="rId9"/>
              </a:rPr>
              <a:t>EFMP Overseas Screenings</a:t>
            </a:r>
            <a:r>
              <a:rPr lang="en-US" b="0" dirty="0">
                <a:latin typeface="Arial"/>
                <a:cs typeface="Arial"/>
              </a:rPr>
              <a:t> </a:t>
            </a:r>
            <a:r>
              <a:rPr lang="en-US" sz="1800" b="0" dirty="0">
                <a:latin typeface="Arial"/>
                <a:cs typeface="Arial"/>
              </a:rPr>
              <a:t>(For Dependents not located within 60 miles of Fort Sill)</a:t>
            </a:r>
            <a:endParaRPr lang="en-US" sz="1800" b="0" dirty="0"/>
          </a:p>
          <a:p>
            <a:pPr marL="0" indent="0">
              <a:buNone/>
            </a:pPr>
            <a:r>
              <a:rPr lang="en-US" b="0" dirty="0">
                <a:latin typeface="Arial"/>
                <a:cs typeface="Arial"/>
                <a:hlinkClick r:id="rId10"/>
              </a:rPr>
              <a:t>POV-Transportation 1 and 2</a:t>
            </a:r>
            <a:endParaRPr lang="en-US" b="0" dirty="0">
              <a:hlinkClick r:id="rId10"/>
            </a:endParaRPr>
          </a:p>
          <a:p>
            <a:pPr marL="0" indent="0">
              <a:buNone/>
            </a:pPr>
            <a:r>
              <a:rPr lang="en-US" b="0" dirty="0">
                <a:latin typeface="Arial"/>
                <a:cs typeface="Arial"/>
                <a:hlinkClick r:id="rId11"/>
              </a:rPr>
              <a:t>Overseas Information Sheet</a:t>
            </a:r>
            <a:endParaRPr lang="en-US" b="0" dirty="0">
              <a:hlinkClick r:id="rId11"/>
            </a:endParaRPr>
          </a:p>
          <a:p>
            <a:pPr marL="0" indent="0">
              <a:buNone/>
            </a:pPr>
            <a:r>
              <a:rPr lang="en-US" b="0" dirty="0">
                <a:latin typeface="Arial"/>
                <a:cs typeface="Arial"/>
                <a:hlinkClick r:id="rId12"/>
              </a:rPr>
              <a:t>Sex Offender Memo ( Korea &amp; Japan)</a:t>
            </a:r>
            <a:endParaRPr lang="en-US" b="0" dirty="0">
              <a:hlinkClick r:id="rId12"/>
            </a:endParaRPr>
          </a:p>
          <a:p>
            <a:pPr marL="0" indent="0">
              <a:buNone/>
            </a:pPr>
            <a:r>
              <a:rPr lang="en-US" b="0" dirty="0">
                <a:latin typeface="Arial"/>
                <a:cs typeface="Arial"/>
                <a:hlinkClick r:id="rId13"/>
              </a:rPr>
              <a:t>AMIM-HM Form 59 (Korea CS Checklist)</a:t>
            </a:r>
            <a:endParaRPr lang="en-US" b="0" dirty="0">
              <a:hlinkClick r:id="rId13"/>
            </a:endParaRPr>
          </a:p>
          <a:p>
            <a:pPr marL="0" indent="0">
              <a:buNone/>
            </a:pPr>
            <a:r>
              <a:rPr lang="en-US" b="0" dirty="0">
                <a:latin typeface="Arial"/>
                <a:cs typeface="Arial"/>
                <a:hlinkClick r:id="rId14"/>
              </a:rPr>
              <a:t>Korea Command Sponsorship Family Member Statement</a:t>
            </a:r>
            <a:endParaRPr lang="en-US" b="0" dirty="0">
              <a:hlinkClick r:id="rId14"/>
            </a:endParaRPr>
          </a:p>
          <a:p>
            <a:pPr marL="0" indent="0">
              <a:buNone/>
            </a:pPr>
            <a:r>
              <a:rPr lang="en-US" dirty="0">
                <a:solidFill>
                  <a:srgbClr val="FF0000"/>
                </a:solidFill>
                <a:latin typeface="Arial"/>
                <a:cs typeface="Arial"/>
              </a:rPr>
              <a:t>*Please print all necessary documents now*</a:t>
            </a:r>
          </a:p>
          <a:p>
            <a:pPr marL="0" indent="0">
              <a:buNone/>
            </a:pPr>
            <a:endParaRPr lang="en-US"/>
          </a:p>
        </p:txBody>
      </p:sp>
      <p:sp>
        <p:nvSpPr>
          <p:cNvPr id="4" name="Text Placeholder 3"/>
          <p:cNvSpPr>
            <a:spLocks noGrp="1"/>
          </p:cNvSpPr>
          <p:nvPr>
            <p:ph type="body" sz="quarter" idx="15"/>
          </p:nvPr>
        </p:nvSpPr>
        <p:spPr/>
        <p:txBody>
          <a:bodyPr/>
          <a:lstStyle/>
          <a:p>
            <a:r>
              <a:rPr lang="en-US"/>
              <a:t>Required Documents</a:t>
            </a:r>
          </a:p>
        </p:txBody>
      </p:sp>
    </p:spTree>
    <p:extLst>
      <p:ext uri="{BB962C8B-B14F-4D97-AF65-F5344CB8AC3E}">
        <p14:creationId xmlns:p14="http://schemas.microsoft.com/office/powerpoint/2010/main" val="1374275366"/>
      </p:ext>
    </p:extLst>
  </p:cSld>
  <p:clrMapOvr>
    <a:masterClrMapping/>
  </p:clrMapOvr>
  <p:transition spd="slow">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Reassignment Briefing</a:t>
            </a:r>
          </a:p>
        </p:txBody>
      </p:sp>
      <p:sp>
        <p:nvSpPr>
          <p:cNvPr id="3" name="Content Placeholder 2"/>
          <p:cNvSpPr>
            <a:spLocks noGrp="1"/>
          </p:cNvSpPr>
          <p:nvPr>
            <p:ph idx="1"/>
          </p:nvPr>
        </p:nvSpPr>
        <p:spPr>
          <a:xfrm>
            <a:off x="385349" y="277792"/>
            <a:ext cx="7772400" cy="6123007"/>
          </a:xfrm>
        </p:spPr>
        <p:txBody>
          <a:bodyPr>
            <a:normAutofit lnSpcReduction="10000"/>
          </a:bodyPr>
          <a:lstStyle/>
          <a:p>
            <a:pPr marL="0" lvl="0" indent="0" algn="ctr">
              <a:lnSpc>
                <a:spcPct val="80000"/>
              </a:lnSpc>
              <a:spcBef>
                <a:spcPts val="0"/>
              </a:spcBef>
              <a:buNone/>
            </a:pPr>
            <a:endParaRPr lang="en-US" sz="1200">
              <a:solidFill>
                <a:prstClr val="black"/>
              </a:solidFill>
            </a:endParaRPr>
          </a:p>
          <a:p>
            <a:pPr marL="0" lvl="0" indent="0" algn="ctr">
              <a:lnSpc>
                <a:spcPct val="80000"/>
              </a:lnSpc>
              <a:spcBef>
                <a:spcPts val="0"/>
              </a:spcBef>
              <a:buNone/>
            </a:pPr>
            <a:endParaRPr lang="en-US" sz="1200">
              <a:solidFill>
                <a:prstClr val="black"/>
              </a:solidFill>
            </a:endParaRPr>
          </a:p>
          <a:p>
            <a:pPr marL="0" lvl="0" indent="0" algn="ctr">
              <a:lnSpc>
                <a:spcPct val="80000"/>
              </a:lnSpc>
              <a:spcBef>
                <a:spcPts val="0"/>
              </a:spcBef>
              <a:buNone/>
            </a:pPr>
            <a:endParaRPr lang="en-US" sz="1200">
              <a:solidFill>
                <a:prstClr val="black"/>
              </a:solidFill>
            </a:endParaRPr>
          </a:p>
          <a:p>
            <a:pPr marL="0" lvl="0" indent="0" algn="ctr">
              <a:lnSpc>
                <a:spcPct val="80000"/>
              </a:lnSpc>
              <a:spcBef>
                <a:spcPts val="0"/>
              </a:spcBef>
              <a:buNone/>
            </a:pPr>
            <a:endParaRPr lang="en-US" sz="1200">
              <a:solidFill>
                <a:prstClr val="black"/>
              </a:solidFill>
            </a:endParaRPr>
          </a:p>
          <a:p>
            <a:pPr marL="0" lvl="0" indent="0" algn="ctr">
              <a:lnSpc>
                <a:spcPct val="80000"/>
              </a:lnSpc>
              <a:spcBef>
                <a:spcPts val="0"/>
              </a:spcBef>
              <a:buNone/>
            </a:pPr>
            <a:endParaRPr lang="en-US" sz="1200">
              <a:solidFill>
                <a:prstClr val="black"/>
              </a:solidFill>
            </a:endParaRPr>
          </a:p>
          <a:p>
            <a:pPr marL="0" lvl="0" indent="0" algn="ctr">
              <a:lnSpc>
                <a:spcPct val="80000"/>
              </a:lnSpc>
              <a:spcBef>
                <a:spcPts val="0"/>
              </a:spcBef>
              <a:buNone/>
            </a:pPr>
            <a:endParaRPr lang="en-US" sz="1200">
              <a:solidFill>
                <a:prstClr val="black"/>
              </a:solidFill>
            </a:endParaRPr>
          </a:p>
          <a:p>
            <a:pPr marL="0" lvl="0" indent="0" algn="ctr">
              <a:lnSpc>
                <a:spcPct val="80000"/>
              </a:lnSpc>
              <a:spcBef>
                <a:spcPts val="0"/>
              </a:spcBef>
              <a:buNone/>
            </a:pPr>
            <a:r>
              <a:rPr lang="en-US" sz="1600" b="0">
                <a:solidFill>
                  <a:prstClr val="black"/>
                </a:solidFill>
              </a:rPr>
              <a:t>Reassignment Supervisor                                                                  </a:t>
            </a:r>
          </a:p>
          <a:p>
            <a:pPr marL="0" lvl="0" indent="0" algn="ctr">
              <a:lnSpc>
                <a:spcPct val="80000"/>
              </a:lnSpc>
              <a:spcBef>
                <a:spcPts val="0"/>
              </a:spcBef>
              <a:buNone/>
            </a:pPr>
            <a:r>
              <a:rPr lang="en-US" sz="1600" b="0">
                <a:solidFill>
                  <a:prstClr val="black"/>
                </a:solidFill>
              </a:rPr>
              <a:t>Mr. Tracy Short</a:t>
            </a:r>
          </a:p>
          <a:p>
            <a:pPr marL="0" lvl="0" indent="0" algn="ctr">
              <a:lnSpc>
                <a:spcPct val="80000"/>
              </a:lnSpc>
              <a:spcBef>
                <a:spcPts val="0"/>
              </a:spcBef>
              <a:buNone/>
            </a:pPr>
            <a:r>
              <a:rPr lang="en-US" sz="1600" b="0">
                <a:solidFill>
                  <a:prstClr val="black"/>
                </a:solidFill>
              </a:rPr>
              <a:t>442-2700</a:t>
            </a:r>
          </a:p>
          <a:p>
            <a:pPr marL="0" lvl="0" indent="0" algn="ctr">
              <a:lnSpc>
                <a:spcPct val="80000"/>
              </a:lnSpc>
              <a:spcBef>
                <a:spcPts val="0"/>
              </a:spcBef>
              <a:buNone/>
            </a:pPr>
            <a:endParaRPr lang="en-US" sz="1600" b="0">
              <a:solidFill>
                <a:prstClr val="black"/>
              </a:solidFill>
            </a:endParaRPr>
          </a:p>
          <a:p>
            <a:pPr marL="0" lvl="0" indent="0" algn="ctr">
              <a:lnSpc>
                <a:spcPct val="80000"/>
              </a:lnSpc>
              <a:spcBef>
                <a:spcPts val="0"/>
              </a:spcBef>
              <a:buNone/>
            </a:pPr>
            <a:r>
              <a:rPr lang="en-US" sz="1600" b="0">
                <a:solidFill>
                  <a:prstClr val="black"/>
                </a:solidFill>
              </a:rPr>
              <a:t>Reassignments Team Lead</a:t>
            </a:r>
          </a:p>
          <a:p>
            <a:pPr marL="228600" lvl="0" indent="-228600" algn="ctr">
              <a:spcBef>
                <a:spcPct val="0"/>
              </a:spcBef>
              <a:buNone/>
              <a:defRPr/>
            </a:pPr>
            <a:r>
              <a:rPr lang="en-US" sz="1600" b="0">
                <a:solidFill>
                  <a:prstClr val="black"/>
                </a:solidFill>
              </a:rPr>
              <a:t>Enlisted /Officer Reassignment </a:t>
            </a:r>
          </a:p>
          <a:p>
            <a:pPr marL="228600" lvl="0" indent="-228600" algn="ctr">
              <a:spcBef>
                <a:spcPct val="0"/>
              </a:spcBef>
              <a:buNone/>
              <a:defRPr/>
            </a:pPr>
            <a:r>
              <a:rPr lang="en-US" sz="1600" b="0">
                <a:solidFill>
                  <a:prstClr val="black"/>
                </a:solidFill>
              </a:rPr>
              <a:t>(31</a:t>
            </a:r>
            <a:r>
              <a:rPr lang="en-US" sz="1600" b="0" baseline="30000">
                <a:solidFill>
                  <a:prstClr val="black"/>
                </a:solidFill>
              </a:rPr>
              <a:t>st</a:t>
            </a:r>
            <a:r>
              <a:rPr lang="en-US" sz="1600" b="0">
                <a:solidFill>
                  <a:prstClr val="black"/>
                </a:solidFill>
              </a:rPr>
              <a:t> BDE)</a:t>
            </a:r>
          </a:p>
          <a:p>
            <a:pPr marL="228600" lvl="0" indent="-228600" algn="ctr">
              <a:spcBef>
                <a:spcPct val="0"/>
              </a:spcBef>
              <a:buNone/>
              <a:defRPr/>
            </a:pPr>
            <a:r>
              <a:rPr lang="en-US" sz="1600" b="0">
                <a:solidFill>
                  <a:prstClr val="black"/>
                </a:solidFill>
              </a:rPr>
              <a:t>Ms. Erin </a:t>
            </a:r>
            <a:r>
              <a:rPr lang="en-US" sz="1600" b="0" err="1">
                <a:solidFill>
                  <a:prstClr val="black"/>
                </a:solidFill>
              </a:rPr>
              <a:t>Eckart</a:t>
            </a:r>
            <a:endParaRPr lang="en-US" sz="1600" b="0">
              <a:solidFill>
                <a:prstClr val="black"/>
              </a:solidFill>
            </a:endParaRPr>
          </a:p>
          <a:p>
            <a:pPr marL="228600" lvl="0" indent="-228600" algn="ctr">
              <a:spcBef>
                <a:spcPct val="0"/>
              </a:spcBef>
              <a:buNone/>
              <a:defRPr/>
            </a:pPr>
            <a:r>
              <a:rPr lang="en-US" sz="1600" b="0">
                <a:solidFill>
                  <a:prstClr val="black"/>
                </a:solidFill>
              </a:rPr>
              <a:t>442-0153</a:t>
            </a:r>
          </a:p>
          <a:p>
            <a:pPr marL="0" lvl="0" indent="0" algn="ctr">
              <a:lnSpc>
                <a:spcPct val="80000"/>
              </a:lnSpc>
              <a:spcBef>
                <a:spcPts val="0"/>
              </a:spcBef>
              <a:buNone/>
            </a:pPr>
            <a:endParaRPr lang="en-US" sz="1600" b="0">
              <a:solidFill>
                <a:prstClr val="black"/>
              </a:solidFill>
            </a:endParaRPr>
          </a:p>
          <a:p>
            <a:pPr marL="0" lvl="0" indent="0" algn="ctr">
              <a:lnSpc>
                <a:spcPct val="100000"/>
              </a:lnSpc>
              <a:spcBef>
                <a:spcPct val="0"/>
              </a:spcBef>
              <a:buNone/>
              <a:defRPr/>
            </a:pPr>
            <a:r>
              <a:rPr lang="en-US" sz="1600" b="0">
                <a:solidFill>
                  <a:prstClr val="black"/>
                </a:solidFill>
              </a:rPr>
              <a:t>Enlisted /Officer Reassignment </a:t>
            </a:r>
          </a:p>
          <a:p>
            <a:pPr marL="0" lvl="0" indent="0" algn="ctr">
              <a:lnSpc>
                <a:spcPct val="100000"/>
              </a:lnSpc>
              <a:spcBef>
                <a:spcPct val="0"/>
              </a:spcBef>
              <a:buNone/>
              <a:defRPr/>
            </a:pPr>
            <a:r>
              <a:rPr lang="en-US" sz="1600" b="0">
                <a:solidFill>
                  <a:prstClr val="black"/>
                </a:solidFill>
              </a:rPr>
              <a:t>(75</a:t>
            </a:r>
            <a:r>
              <a:rPr lang="en-US" sz="1600" b="0" baseline="30000">
                <a:solidFill>
                  <a:prstClr val="black"/>
                </a:solidFill>
              </a:rPr>
              <a:t>th</a:t>
            </a:r>
            <a:r>
              <a:rPr lang="en-US" sz="1600" b="0">
                <a:solidFill>
                  <a:prstClr val="black"/>
                </a:solidFill>
              </a:rPr>
              <a:t> BDE, Tenants)</a:t>
            </a:r>
          </a:p>
          <a:p>
            <a:pPr marL="0" lvl="0" indent="0" algn="ctr">
              <a:lnSpc>
                <a:spcPct val="100000"/>
              </a:lnSpc>
              <a:spcBef>
                <a:spcPct val="0"/>
              </a:spcBef>
              <a:buNone/>
              <a:defRPr/>
            </a:pPr>
            <a:r>
              <a:rPr lang="en-US" sz="1600" b="0">
                <a:solidFill>
                  <a:prstClr val="black"/>
                </a:solidFill>
              </a:rPr>
              <a:t>Mr. Teumalo Tasi</a:t>
            </a:r>
          </a:p>
          <a:p>
            <a:pPr marL="0" lvl="0" indent="0" algn="ctr">
              <a:lnSpc>
                <a:spcPct val="100000"/>
              </a:lnSpc>
              <a:spcBef>
                <a:spcPct val="0"/>
              </a:spcBef>
              <a:buNone/>
              <a:defRPr/>
            </a:pPr>
            <a:r>
              <a:rPr lang="en-US" sz="1600" b="0">
                <a:solidFill>
                  <a:prstClr val="black"/>
                </a:solidFill>
              </a:rPr>
              <a:t>442-2497</a:t>
            </a:r>
          </a:p>
          <a:p>
            <a:pPr marL="228600" lvl="0" indent="-228600" algn="ctr">
              <a:spcBef>
                <a:spcPct val="0"/>
              </a:spcBef>
              <a:buNone/>
              <a:defRPr/>
            </a:pPr>
            <a:endParaRPr lang="en-US" sz="1600" b="0">
              <a:solidFill>
                <a:prstClr val="black"/>
              </a:solidFill>
            </a:endParaRPr>
          </a:p>
          <a:p>
            <a:pPr marL="228600" lvl="0" indent="-228600" algn="ctr">
              <a:spcBef>
                <a:spcPct val="0"/>
              </a:spcBef>
              <a:buNone/>
              <a:defRPr/>
            </a:pPr>
            <a:r>
              <a:rPr lang="en-US" sz="1600" b="0">
                <a:solidFill>
                  <a:prstClr val="black"/>
                </a:solidFill>
              </a:rPr>
              <a:t>Enlisted /Officer Reassignment </a:t>
            </a:r>
          </a:p>
          <a:p>
            <a:pPr marL="228600" lvl="0" indent="-228600" algn="ctr">
              <a:spcBef>
                <a:spcPct val="0"/>
              </a:spcBef>
              <a:buNone/>
              <a:defRPr/>
            </a:pPr>
            <a:r>
              <a:rPr lang="en-US" sz="1600" b="0">
                <a:solidFill>
                  <a:prstClr val="black"/>
                </a:solidFill>
              </a:rPr>
              <a:t>(434</a:t>
            </a:r>
            <a:r>
              <a:rPr lang="en-US" sz="1600" b="0" baseline="30000">
                <a:solidFill>
                  <a:prstClr val="black"/>
                </a:solidFill>
              </a:rPr>
              <a:t>th</a:t>
            </a:r>
            <a:r>
              <a:rPr lang="en-US" sz="1600" b="0">
                <a:solidFill>
                  <a:prstClr val="black"/>
                </a:solidFill>
              </a:rPr>
              <a:t> BDE, FCOE, MEDDAC, DENTAC, 77</a:t>
            </a:r>
            <a:r>
              <a:rPr lang="en-US" sz="1600" b="0" baseline="30000">
                <a:solidFill>
                  <a:prstClr val="black"/>
                </a:solidFill>
              </a:rPr>
              <a:t>th</a:t>
            </a:r>
            <a:r>
              <a:rPr lang="en-US" sz="1600" b="0">
                <a:solidFill>
                  <a:prstClr val="black"/>
                </a:solidFill>
              </a:rPr>
              <a:t> Army Band)</a:t>
            </a:r>
          </a:p>
          <a:p>
            <a:pPr marL="228600" lvl="0" indent="-228600" algn="ctr">
              <a:spcBef>
                <a:spcPct val="0"/>
              </a:spcBef>
              <a:buNone/>
              <a:defRPr/>
            </a:pPr>
            <a:r>
              <a:rPr lang="en-US" sz="1600" b="0">
                <a:solidFill>
                  <a:prstClr val="black"/>
                </a:solidFill>
              </a:rPr>
              <a:t>Mrs. Dianna Brice</a:t>
            </a:r>
          </a:p>
          <a:p>
            <a:pPr marL="228600" lvl="0" indent="-228600" algn="ctr">
              <a:spcBef>
                <a:spcPct val="0"/>
              </a:spcBef>
              <a:buNone/>
              <a:defRPr/>
            </a:pPr>
            <a:r>
              <a:rPr lang="en-US" sz="1600" b="0">
                <a:solidFill>
                  <a:prstClr val="black"/>
                </a:solidFill>
              </a:rPr>
              <a:t>442-0159</a:t>
            </a:r>
          </a:p>
          <a:p>
            <a:pPr marL="0" lvl="0" indent="0" algn="ctr">
              <a:lnSpc>
                <a:spcPct val="100000"/>
              </a:lnSpc>
              <a:spcBef>
                <a:spcPct val="0"/>
              </a:spcBef>
              <a:buNone/>
              <a:defRPr/>
            </a:pPr>
            <a:endParaRPr lang="en-US" sz="1600" b="0">
              <a:solidFill>
                <a:prstClr val="black"/>
              </a:solidFill>
            </a:endParaRPr>
          </a:p>
          <a:p>
            <a:pPr marL="228600" lvl="0" indent="-228600" algn="ctr">
              <a:spcBef>
                <a:spcPct val="0"/>
              </a:spcBef>
              <a:buNone/>
              <a:defRPr/>
            </a:pPr>
            <a:r>
              <a:rPr lang="en-US" sz="1600" b="0">
                <a:solidFill>
                  <a:prstClr val="black"/>
                </a:solidFill>
              </a:rPr>
              <a:t>Enlisted/Officer Reassignment</a:t>
            </a:r>
          </a:p>
          <a:p>
            <a:pPr marL="228600" lvl="0" indent="-228600" algn="ctr">
              <a:spcBef>
                <a:spcPct val="0"/>
              </a:spcBef>
              <a:buNone/>
              <a:defRPr/>
            </a:pPr>
            <a:r>
              <a:rPr lang="en-US" sz="1600" b="0">
                <a:solidFill>
                  <a:prstClr val="black"/>
                </a:solidFill>
              </a:rPr>
              <a:t>(30</a:t>
            </a:r>
            <a:r>
              <a:rPr lang="en-US" sz="1600" b="0" baseline="30000">
                <a:solidFill>
                  <a:prstClr val="black"/>
                </a:solidFill>
              </a:rPr>
              <a:t>th</a:t>
            </a:r>
            <a:r>
              <a:rPr lang="en-US" sz="1600" b="0">
                <a:solidFill>
                  <a:prstClr val="black"/>
                </a:solidFill>
              </a:rPr>
              <a:t> BDE, 428</a:t>
            </a:r>
            <a:r>
              <a:rPr lang="en-US" sz="1600" b="0" baseline="30000">
                <a:solidFill>
                  <a:prstClr val="black"/>
                </a:solidFill>
              </a:rPr>
              <a:t>th</a:t>
            </a:r>
            <a:r>
              <a:rPr lang="en-US" sz="1600" b="0">
                <a:solidFill>
                  <a:prstClr val="black"/>
                </a:solidFill>
              </a:rPr>
              <a:t> BDE, Recruiters)</a:t>
            </a:r>
          </a:p>
          <a:p>
            <a:pPr marL="228600" lvl="0" indent="-228600" algn="ctr">
              <a:spcBef>
                <a:spcPct val="0"/>
              </a:spcBef>
              <a:buNone/>
              <a:defRPr/>
            </a:pPr>
            <a:r>
              <a:rPr lang="en-US" sz="1600" b="0">
                <a:solidFill>
                  <a:prstClr val="black"/>
                </a:solidFill>
              </a:rPr>
              <a:t>Mrs. Latasha Armstrong</a:t>
            </a:r>
          </a:p>
          <a:p>
            <a:pPr marL="228600" lvl="0" indent="-228600" algn="ctr">
              <a:spcBef>
                <a:spcPct val="0"/>
              </a:spcBef>
              <a:buNone/>
              <a:defRPr/>
            </a:pPr>
            <a:r>
              <a:rPr lang="en-US" sz="1600" b="0">
                <a:solidFill>
                  <a:prstClr val="black"/>
                </a:solidFill>
              </a:rPr>
              <a:t>442-3059</a:t>
            </a:r>
          </a:p>
          <a:p>
            <a:endParaRPr lang="en-US"/>
          </a:p>
        </p:txBody>
      </p:sp>
      <p:sp>
        <p:nvSpPr>
          <p:cNvPr id="4" name="Text Placeholder 3"/>
          <p:cNvSpPr>
            <a:spLocks noGrp="1"/>
          </p:cNvSpPr>
          <p:nvPr>
            <p:ph type="body" sz="quarter" idx="15"/>
          </p:nvPr>
        </p:nvSpPr>
        <p:spPr/>
        <p:txBody>
          <a:bodyPr/>
          <a:lstStyle/>
          <a:p>
            <a:r>
              <a:rPr lang="en-US"/>
              <a:t>Reassignments POCs</a:t>
            </a:r>
          </a:p>
        </p:txBody>
      </p:sp>
    </p:spTree>
    <p:extLst>
      <p:ext uri="{BB962C8B-B14F-4D97-AF65-F5344CB8AC3E}">
        <p14:creationId xmlns:p14="http://schemas.microsoft.com/office/powerpoint/2010/main" val="4254465657"/>
      </p:ext>
    </p:extLst>
  </p:cSld>
  <p:clrMapOvr>
    <a:masterClrMapping/>
  </p:clrMapOvr>
  <p:transition spd="slow">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Reassignment Briefing</a:t>
            </a:r>
          </a:p>
        </p:txBody>
      </p:sp>
      <p:sp>
        <p:nvSpPr>
          <p:cNvPr id="3" name="Content Placeholder 2"/>
          <p:cNvSpPr>
            <a:spLocks noGrp="1"/>
          </p:cNvSpPr>
          <p:nvPr>
            <p:ph idx="1"/>
          </p:nvPr>
        </p:nvSpPr>
        <p:spPr/>
        <p:txBody>
          <a:bodyPr vert="horz" lIns="91440" tIns="45720" rIns="91440" bIns="45720" rtlCol="0" anchor="t">
            <a:normAutofit/>
          </a:bodyPr>
          <a:lstStyle/>
          <a:p>
            <a:pPr marL="0" indent="0" algn="ctr">
              <a:buNone/>
            </a:pPr>
            <a:endParaRPr lang="en-US"/>
          </a:p>
          <a:p>
            <a:pPr marL="0" indent="0" algn="ctr">
              <a:buNone/>
            </a:pPr>
            <a:endParaRPr lang="en-US"/>
          </a:p>
          <a:p>
            <a:pPr marL="0" indent="0" algn="ctr">
              <a:buNone/>
            </a:pPr>
            <a:endParaRPr lang="en-US"/>
          </a:p>
          <a:p>
            <a:pPr marL="0" indent="0" algn="ctr">
              <a:buNone/>
            </a:pPr>
            <a:r>
              <a:rPr lang="en-US"/>
              <a:t>CERTIFICATE</a:t>
            </a:r>
          </a:p>
          <a:p>
            <a:pPr marL="172720" indent="-172720" algn="ctr"/>
            <a:endParaRPr lang="en-US"/>
          </a:p>
          <a:p>
            <a:pPr marL="0" indent="0" algn="ctr">
              <a:buNone/>
            </a:pPr>
            <a:r>
              <a:rPr lang="en-US"/>
              <a:t>BE SURE TO PRINT CERTIFICATE BEFORE CLOSING</a:t>
            </a:r>
          </a:p>
          <a:p>
            <a:pPr marL="0" indent="0" algn="ctr">
              <a:buNone/>
            </a:pPr>
            <a:endParaRPr lang="en-US"/>
          </a:p>
          <a:p>
            <a:pPr marL="0" indent="0" algn="ctr">
              <a:buNone/>
            </a:pPr>
            <a:endParaRPr lang="en-US"/>
          </a:p>
        </p:txBody>
      </p:sp>
      <p:sp>
        <p:nvSpPr>
          <p:cNvPr id="4" name="Text Placeholder 3"/>
          <p:cNvSpPr>
            <a:spLocks noGrp="1"/>
          </p:cNvSpPr>
          <p:nvPr>
            <p:ph type="body" sz="quarter" idx="15"/>
          </p:nvPr>
        </p:nvSpPr>
        <p:spPr/>
        <p:txBody>
          <a:bodyPr/>
          <a:lstStyle/>
          <a:p>
            <a:r>
              <a:rPr lang="en-US"/>
              <a:t>Completion Certificate	</a:t>
            </a:r>
          </a:p>
        </p:txBody>
      </p:sp>
      <p:sp>
        <p:nvSpPr>
          <p:cNvPr id="5" name="Content Placeholder 2">
            <a:extLst>
              <a:ext uri="{FF2B5EF4-FFF2-40B4-BE49-F238E27FC236}">
                <a16:creationId xmlns:a16="http://schemas.microsoft.com/office/drawing/2014/main" id="{47B070DF-FB4B-4F0B-B931-C87F5C76FFF5}"/>
              </a:ext>
            </a:extLst>
          </p:cNvPr>
          <p:cNvSpPr txBox="1">
            <a:spLocks/>
          </p:cNvSpPr>
          <p:nvPr/>
        </p:nvSpPr>
        <p:spPr>
          <a:xfrm>
            <a:off x="336444" y="4763800"/>
            <a:ext cx="8471293" cy="779120"/>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latin typeface="Arial"/>
                <a:cs typeface="Arial"/>
                <a:hlinkClick r:id="rId2"/>
              </a:rPr>
              <a:t>*** PRINT YOUR CERTIFICATE OF COMPLETION ***</a:t>
            </a:r>
            <a:endParaRPr lang="en-US" b="1">
              <a:latin typeface="Arial"/>
              <a:cs typeface="Arial"/>
            </a:endParaRPr>
          </a:p>
        </p:txBody>
      </p:sp>
    </p:spTree>
    <p:extLst>
      <p:ext uri="{BB962C8B-B14F-4D97-AF65-F5344CB8AC3E}">
        <p14:creationId xmlns:p14="http://schemas.microsoft.com/office/powerpoint/2010/main" val="227245128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032" y="1021145"/>
            <a:ext cx="8714633" cy="5468866"/>
          </a:xfrm>
        </p:spPr>
        <p:txBody>
          <a:bodyPr>
            <a:noAutofit/>
          </a:bodyPr>
          <a:lstStyle/>
          <a:p>
            <a:pPr>
              <a:lnSpc>
                <a:spcPct val="100000"/>
              </a:lnSpc>
              <a:spcBef>
                <a:spcPts val="0"/>
              </a:spcBef>
            </a:pPr>
            <a:r>
              <a:rPr lang="en-US" sz="2000" b="0"/>
              <a:t>The end date on the DA Form 31 must match the PCS orders report date.</a:t>
            </a:r>
          </a:p>
          <a:p>
            <a:pPr>
              <a:lnSpc>
                <a:spcPct val="100000"/>
              </a:lnSpc>
            </a:pPr>
            <a:r>
              <a:rPr lang="en-US" sz="2000" b="0">
                <a:latin typeface="+mn-lt"/>
              </a:rPr>
              <a:t>Early Reporting</a:t>
            </a:r>
          </a:p>
          <a:p>
            <a:pPr lvl="1"/>
            <a:r>
              <a:rPr lang="en-US" sz="1800" b="0">
                <a:latin typeface="+mn-lt"/>
              </a:rPr>
              <a:t>Soldiers must report to their gaining command on or before the report date indicated on their PCS orders.</a:t>
            </a:r>
          </a:p>
          <a:p>
            <a:pPr lvl="1"/>
            <a:r>
              <a:rPr lang="en-US" sz="1800" b="0">
                <a:latin typeface="+mn-lt"/>
              </a:rPr>
              <a:t>Unless special instructions specifically authorize or prohibit early report, Soldiers departing:</a:t>
            </a:r>
          </a:p>
          <a:p>
            <a:pPr lvl="2"/>
            <a:r>
              <a:rPr lang="en-US" sz="1800" b="0">
                <a:latin typeface="+mn-lt"/>
              </a:rPr>
              <a:t>CONUS locations may report to the gaining command up to 30 days prior to the report date indicated on the PCS orders.</a:t>
            </a:r>
          </a:p>
          <a:p>
            <a:pPr lvl="2"/>
            <a:r>
              <a:rPr lang="en-US" sz="1800" b="0">
                <a:latin typeface="+mn-lt"/>
              </a:rPr>
              <a:t>OCONUS locations may report to the gaining command at any time between their availability date and the report date indicated on the PCS orders.</a:t>
            </a:r>
          </a:p>
          <a:p>
            <a:pPr lvl="1"/>
            <a:r>
              <a:rPr lang="en-US" sz="1800" b="0">
                <a:latin typeface="+mn-lt"/>
              </a:rPr>
              <a:t>Soldiers desiring to report to the gaining command earlier than 60 days prior to the report date on the PCS orders must submit a DA Form 4187 to request early arrival. If approved, the report date will be changed.</a:t>
            </a:r>
          </a:p>
          <a:p>
            <a:r>
              <a:rPr lang="en-US" sz="2000" b="0">
                <a:latin typeface="+mn-lt"/>
              </a:rPr>
              <a:t>Soldiers desiring to report to the gaining command after the report date indicated on the PCS orders must request a deferment.</a:t>
            </a:r>
          </a:p>
        </p:txBody>
      </p:sp>
      <p:sp>
        <p:nvSpPr>
          <p:cNvPr id="5" name="Text Placeholder 4"/>
          <p:cNvSpPr>
            <a:spLocks noGrp="1"/>
          </p:cNvSpPr>
          <p:nvPr>
            <p:ph type="body" sz="quarter" idx="15"/>
          </p:nvPr>
        </p:nvSpPr>
        <p:spPr>
          <a:xfrm>
            <a:off x="700965" y="591864"/>
            <a:ext cx="7470627" cy="369332"/>
          </a:xfrm>
        </p:spPr>
        <p:txBody>
          <a:bodyPr/>
          <a:lstStyle/>
          <a:p>
            <a:r>
              <a:rPr lang="en-US"/>
              <a:t>Reporting Timelines</a:t>
            </a:r>
          </a:p>
        </p:txBody>
      </p:sp>
      <p:sp>
        <p:nvSpPr>
          <p:cNvPr id="7" name="Title 1"/>
          <p:cNvSpPr>
            <a:spLocks noGrp="1"/>
          </p:cNvSpPr>
          <p:nvPr>
            <p:ph type="title"/>
          </p:nvPr>
        </p:nvSpPr>
        <p:spPr>
          <a:xfrm>
            <a:off x="700966" y="100584"/>
            <a:ext cx="7772400" cy="480131"/>
          </a:xfrm>
        </p:spPr>
        <p:txBody>
          <a:bodyPr/>
          <a:lstStyle/>
          <a:p>
            <a:r>
              <a:rPr lang="en-US"/>
              <a:t>Reassignment Briefing</a:t>
            </a:r>
          </a:p>
        </p:txBody>
      </p:sp>
      <p:sp>
        <p:nvSpPr>
          <p:cNvPr id="2" name="Rectangle 1"/>
          <p:cNvSpPr/>
          <p:nvPr/>
        </p:nvSpPr>
        <p:spPr>
          <a:xfrm>
            <a:off x="5670407" y="3657"/>
            <a:ext cx="3451289" cy="584775"/>
          </a:xfrm>
          <a:prstGeom prst="rect">
            <a:avLst/>
          </a:prstGeom>
        </p:spPr>
        <p:txBody>
          <a:bodyPr wrap="square">
            <a:spAutoFit/>
          </a:bodyPr>
          <a:lstStyle/>
          <a:p>
            <a:r>
              <a:rPr lang="en-US" sz="800">
                <a:solidFill>
                  <a:schemeClr val="bg1"/>
                </a:solidFill>
              </a:rPr>
              <a:t>References:</a:t>
            </a:r>
          </a:p>
          <a:p>
            <a:pPr marL="171450" indent="-171450">
              <a:buFont typeface="Arial" panose="020B0604020202020204" pitchFamily="34" charset="0"/>
              <a:buChar char="•"/>
            </a:pPr>
            <a:r>
              <a:rPr lang="en-US" sz="800">
                <a:solidFill>
                  <a:schemeClr val="bg1"/>
                </a:solidFill>
              </a:rPr>
              <a:t>AR 600-8-11 (Reassignment)</a:t>
            </a:r>
          </a:p>
          <a:p>
            <a:pPr marL="171450" indent="-171450">
              <a:buFont typeface="Arial" panose="020B0604020202020204" pitchFamily="34" charset="0"/>
              <a:buChar char="•"/>
            </a:pPr>
            <a:r>
              <a:rPr lang="en-US" sz="800">
                <a:solidFill>
                  <a:schemeClr val="bg1"/>
                </a:solidFill>
              </a:rPr>
              <a:t>https://www.hrc.army.mil/content/10939 (Assignment Deletions, Deferments, Early Arrival, and Reporting Failures to Gain Website)</a:t>
            </a:r>
          </a:p>
        </p:txBody>
      </p:sp>
    </p:spTree>
    <p:extLst>
      <p:ext uri="{BB962C8B-B14F-4D97-AF65-F5344CB8AC3E}">
        <p14:creationId xmlns:p14="http://schemas.microsoft.com/office/powerpoint/2010/main" val="2755133322"/>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566" y="1078223"/>
            <a:ext cx="8388709" cy="5289126"/>
          </a:xfrm>
        </p:spPr>
        <p:txBody>
          <a:bodyPr>
            <a:noAutofit/>
          </a:bodyPr>
          <a:lstStyle/>
          <a:p>
            <a:r>
              <a:rPr lang="en-US" sz="2000" b="0">
                <a:latin typeface="+mn-lt"/>
              </a:rPr>
              <a:t>Soldiers may not depart their current permanent duty station (PDS) unless they have the required SRR, unless PCS orders indicate the SRR has been waived.</a:t>
            </a:r>
          </a:p>
          <a:p>
            <a:pPr marL="407098" lvl="3" indent="-173736">
              <a:spcBef>
                <a:spcPts val="600"/>
              </a:spcBef>
              <a:buFont typeface="Arial" panose="020B0604020202020204" pitchFamily="34" charset="0"/>
              <a:buChar char="•"/>
            </a:pPr>
            <a:r>
              <a:rPr lang="en-US" sz="2000">
                <a:latin typeface="+mn-lt"/>
              </a:rPr>
              <a:t>CONUS to CONUS moves require 24 months’ SRR.</a:t>
            </a:r>
          </a:p>
          <a:p>
            <a:pPr marL="407098" lvl="3" indent="-173736">
              <a:spcBef>
                <a:spcPts val="600"/>
              </a:spcBef>
              <a:buFont typeface="Arial" panose="020B0604020202020204" pitchFamily="34" charset="0"/>
              <a:buChar char="•"/>
            </a:pPr>
            <a:r>
              <a:rPr lang="en-US" sz="2000">
                <a:latin typeface="+mn-lt"/>
              </a:rPr>
              <a:t>OCONUS to CONUS moves require 12 months’ SRR when returning from accompanied areas, and 6 months’ SRR when returning from dependent-restricted areas. At 6 months prior to Date Eligible to Return from Overseas (DEROS), OCONUS Soldiers who do not meet the SRR to return to CONUS will have their DEROS adjusted to 2 days prior to their ETS.</a:t>
            </a:r>
          </a:p>
          <a:p>
            <a:pPr marL="407098" lvl="3" indent="-173736">
              <a:spcBef>
                <a:spcPts val="600"/>
              </a:spcBef>
              <a:buFont typeface="Arial" panose="020B0604020202020204" pitchFamily="34" charset="0"/>
              <a:buChar char="•"/>
            </a:pPr>
            <a:r>
              <a:rPr lang="en-US" sz="2000">
                <a:latin typeface="+mn-lt"/>
              </a:rPr>
              <a:t>CONUS to OCONUS or OCONUS to OCONUS moves require the Soldier to meet the prescribed tour, whether it is accompanied or unaccompanied.</a:t>
            </a:r>
          </a:p>
          <a:p>
            <a:pPr marL="407098" lvl="3" indent="-173736">
              <a:spcBef>
                <a:spcPts val="600"/>
              </a:spcBef>
              <a:buFont typeface="Arial" panose="020B0604020202020204" pitchFamily="34" charset="0"/>
              <a:buChar char="•"/>
            </a:pPr>
            <a:r>
              <a:rPr lang="en-US" sz="2000">
                <a:latin typeface="+mn-lt"/>
              </a:rPr>
              <a:t>Assignments to certain locations/duties may have a different SRR.  For example, assignment to recruiting duty require 36 months’ SRR from CONUS and 42 months’ SRR from OCONUS.</a:t>
            </a:r>
          </a:p>
        </p:txBody>
      </p:sp>
      <p:sp>
        <p:nvSpPr>
          <p:cNvPr id="5" name="Text Placeholder 4"/>
          <p:cNvSpPr>
            <a:spLocks noGrp="1"/>
          </p:cNvSpPr>
          <p:nvPr>
            <p:ph type="body" sz="quarter" idx="15"/>
          </p:nvPr>
        </p:nvSpPr>
        <p:spPr>
          <a:xfrm>
            <a:off x="700965" y="591864"/>
            <a:ext cx="7470627" cy="369332"/>
          </a:xfrm>
        </p:spPr>
        <p:txBody>
          <a:bodyPr/>
          <a:lstStyle/>
          <a:p>
            <a:r>
              <a:rPr lang="en-US"/>
              <a:t>Service Remaining Requirement (SRR)</a:t>
            </a:r>
          </a:p>
        </p:txBody>
      </p:sp>
      <p:sp>
        <p:nvSpPr>
          <p:cNvPr id="7" name="Title 1"/>
          <p:cNvSpPr>
            <a:spLocks noGrp="1"/>
          </p:cNvSpPr>
          <p:nvPr>
            <p:ph type="title"/>
          </p:nvPr>
        </p:nvSpPr>
        <p:spPr>
          <a:xfrm>
            <a:off x="700966" y="100584"/>
            <a:ext cx="7772400" cy="480131"/>
          </a:xfrm>
        </p:spPr>
        <p:txBody>
          <a:bodyPr/>
          <a:lstStyle/>
          <a:p>
            <a:r>
              <a:rPr lang="en-US"/>
              <a:t>Reassignment Briefing</a:t>
            </a:r>
          </a:p>
        </p:txBody>
      </p:sp>
      <p:sp>
        <p:nvSpPr>
          <p:cNvPr id="2" name="Rectangle 1"/>
          <p:cNvSpPr/>
          <p:nvPr/>
        </p:nvSpPr>
        <p:spPr>
          <a:xfrm>
            <a:off x="5763199" y="-60937"/>
            <a:ext cx="3358501" cy="707886"/>
          </a:xfrm>
          <a:prstGeom prst="rect">
            <a:avLst/>
          </a:prstGeom>
        </p:spPr>
        <p:txBody>
          <a:bodyPr wrap="square">
            <a:spAutoFit/>
          </a:bodyPr>
          <a:lstStyle/>
          <a:p>
            <a:r>
              <a:rPr lang="en-US" sz="800">
                <a:solidFill>
                  <a:schemeClr val="bg1"/>
                </a:solidFill>
              </a:rPr>
              <a:t>References:</a:t>
            </a:r>
          </a:p>
          <a:p>
            <a:pPr marL="171450" indent="-171450">
              <a:buFont typeface="Arial" panose="020B0604020202020204" pitchFamily="34" charset="0"/>
              <a:buChar char="•"/>
            </a:pPr>
            <a:r>
              <a:rPr lang="en-US" sz="800">
                <a:solidFill>
                  <a:schemeClr val="bg1"/>
                </a:solidFill>
              </a:rPr>
              <a:t>AR 600-8-11 (Reassignment)</a:t>
            </a:r>
          </a:p>
          <a:p>
            <a:pPr marL="171450" indent="-171450">
              <a:buFont typeface="Arial" panose="020B0604020202020204" pitchFamily="34" charset="0"/>
              <a:buChar char="•"/>
            </a:pPr>
            <a:r>
              <a:rPr lang="en-US" sz="800">
                <a:solidFill>
                  <a:schemeClr val="bg1"/>
                </a:solidFill>
              </a:rPr>
              <a:t>AR 601-280 (Army Retention Program)</a:t>
            </a:r>
          </a:p>
          <a:p>
            <a:pPr marL="171450" indent="-171450">
              <a:buFont typeface="Arial" panose="020B0604020202020204" pitchFamily="34" charset="0"/>
              <a:buChar char="•"/>
            </a:pPr>
            <a:r>
              <a:rPr lang="en-US" sz="800">
                <a:solidFill>
                  <a:schemeClr val="bg1"/>
                </a:solidFill>
              </a:rPr>
              <a:t>AR 614-100 (Officer Assignment Policies, Details, and Transfers)</a:t>
            </a:r>
          </a:p>
          <a:p>
            <a:pPr marL="171450" indent="-171450">
              <a:buFont typeface="Arial" panose="020B0604020202020204" pitchFamily="34" charset="0"/>
              <a:buChar char="•"/>
            </a:pPr>
            <a:r>
              <a:rPr lang="en-US" sz="800">
                <a:solidFill>
                  <a:schemeClr val="bg1"/>
                </a:solidFill>
              </a:rPr>
              <a:t>AR 614-200 (Enlisted Assignments and Utilization Management)</a:t>
            </a:r>
          </a:p>
        </p:txBody>
      </p:sp>
    </p:spTree>
    <p:extLst>
      <p:ext uri="{BB962C8B-B14F-4D97-AF65-F5344CB8AC3E}">
        <p14:creationId xmlns:p14="http://schemas.microsoft.com/office/powerpoint/2010/main" val="2478109122"/>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566" y="1078223"/>
            <a:ext cx="8388709" cy="5289126"/>
          </a:xfrm>
        </p:spPr>
        <p:txBody>
          <a:bodyPr>
            <a:noAutofit/>
          </a:bodyPr>
          <a:lstStyle/>
          <a:p>
            <a:r>
              <a:rPr lang="en-US" sz="1600" b="0">
                <a:latin typeface="+mn-lt"/>
              </a:rPr>
              <a:t>Soldiers with sufficient service remaining to complete the prescribed tour or serve the unaccompanied tour will comply with the assignment.</a:t>
            </a:r>
          </a:p>
          <a:p>
            <a:r>
              <a:rPr lang="en-US" sz="1600" b="0">
                <a:latin typeface="+mn-lt"/>
              </a:rPr>
              <a:t>Soldiers who must acquire additional time in service in order to comply with assignment instructions must either extend or reenlist, or decline to extend or reenlist, within 30 calendar days of the assignment transmittal date.</a:t>
            </a:r>
          </a:p>
          <a:p>
            <a:r>
              <a:rPr lang="en-US" sz="1600" b="0"/>
              <a:t>Career Soldiers (not in NCO Career Status Program or “Indef”) who decline to extend or reenlist in order to meet the SRR must coordinate with their Career Counselor to execute a DA Form 4991 (Declination of Continued Service Statement). Signing this form has many implications, including the Soldier’s departure from service at the current ETS date.</a:t>
            </a:r>
          </a:p>
          <a:p>
            <a:r>
              <a:rPr lang="en-US" sz="1600" b="0">
                <a:latin typeface="+mn-lt"/>
              </a:rPr>
              <a:t>Initial term Soldiers who decline to extend or reenlist in order to meet the SRR will not execute a DA Form 4991; however, they must sign a statement indicating they will not extend or reenlist to meet the SRR. This statement does not prevent further reenlistment.</a:t>
            </a:r>
          </a:p>
          <a:p>
            <a:r>
              <a:rPr lang="en-US" sz="1600" b="0">
                <a:latin typeface="+mn-lt"/>
              </a:rPr>
              <a:t>Soldiers who have at least 19 years and 6 months of active Federal service upon assignment notification may elect to acquire additional service to complete the prescribed tour, retire in lieu of PCS, or execute DA Form 4991.</a:t>
            </a:r>
          </a:p>
          <a:p>
            <a:pPr marL="173038" lvl="2" indent="-173038">
              <a:spcBef>
                <a:spcPts val="1000"/>
              </a:spcBef>
              <a:buFont typeface="Wingdings" panose="05000000000000000000" pitchFamily="2" charset="2"/>
              <a:buChar char="ü"/>
            </a:pPr>
            <a:r>
              <a:rPr lang="en-US" sz="1600">
                <a:latin typeface="+mn-lt"/>
              </a:rPr>
              <a:t>Soldiers who decline to meet the SRR for assignment may still be eligible for other assignments (CONUS and OCONUS) provided they have sufficient SRR for the new assignment. For example, a Soldier who declines to extend/reenlist to meet the SRR for a 36-month assignment may be placed on assignment to a location requiring only 12 months’ SRR.</a:t>
            </a:r>
          </a:p>
        </p:txBody>
      </p:sp>
      <p:sp>
        <p:nvSpPr>
          <p:cNvPr id="5" name="Text Placeholder 4"/>
          <p:cNvSpPr>
            <a:spLocks noGrp="1"/>
          </p:cNvSpPr>
          <p:nvPr>
            <p:ph type="body" sz="quarter" idx="15"/>
          </p:nvPr>
        </p:nvSpPr>
        <p:spPr>
          <a:xfrm>
            <a:off x="700965" y="591864"/>
            <a:ext cx="7470627" cy="369332"/>
          </a:xfrm>
        </p:spPr>
        <p:txBody>
          <a:bodyPr/>
          <a:lstStyle/>
          <a:p>
            <a:r>
              <a:rPr lang="en-US"/>
              <a:t>Service Remaining Requirement (SRR)</a:t>
            </a:r>
          </a:p>
        </p:txBody>
      </p:sp>
      <p:sp>
        <p:nvSpPr>
          <p:cNvPr id="7" name="Title 1"/>
          <p:cNvSpPr>
            <a:spLocks noGrp="1"/>
          </p:cNvSpPr>
          <p:nvPr>
            <p:ph type="title"/>
          </p:nvPr>
        </p:nvSpPr>
        <p:spPr>
          <a:xfrm>
            <a:off x="700966" y="100584"/>
            <a:ext cx="7772400" cy="480131"/>
          </a:xfrm>
        </p:spPr>
        <p:txBody>
          <a:bodyPr/>
          <a:lstStyle/>
          <a:p>
            <a:r>
              <a:rPr lang="en-US"/>
              <a:t>Reassignment Briefing</a:t>
            </a:r>
          </a:p>
        </p:txBody>
      </p:sp>
      <p:sp>
        <p:nvSpPr>
          <p:cNvPr id="2" name="Rectangle 1"/>
          <p:cNvSpPr/>
          <p:nvPr/>
        </p:nvSpPr>
        <p:spPr>
          <a:xfrm>
            <a:off x="5789095" y="-53136"/>
            <a:ext cx="3332603" cy="707886"/>
          </a:xfrm>
          <a:prstGeom prst="rect">
            <a:avLst/>
          </a:prstGeom>
        </p:spPr>
        <p:txBody>
          <a:bodyPr wrap="square">
            <a:spAutoFit/>
          </a:bodyPr>
          <a:lstStyle/>
          <a:p>
            <a:r>
              <a:rPr lang="en-US" sz="800">
                <a:solidFill>
                  <a:schemeClr val="bg1"/>
                </a:solidFill>
              </a:rPr>
              <a:t>References:</a:t>
            </a:r>
          </a:p>
          <a:p>
            <a:pPr marL="171450" indent="-171450">
              <a:buFont typeface="Arial" panose="020B0604020202020204" pitchFamily="34" charset="0"/>
              <a:buChar char="•"/>
            </a:pPr>
            <a:r>
              <a:rPr lang="en-US" sz="800">
                <a:solidFill>
                  <a:schemeClr val="bg1"/>
                </a:solidFill>
              </a:rPr>
              <a:t>AR 600-8-11 (Reassignment)</a:t>
            </a:r>
          </a:p>
          <a:p>
            <a:pPr marL="171450" indent="-171450">
              <a:buFont typeface="Arial" panose="020B0604020202020204" pitchFamily="34" charset="0"/>
              <a:buChar char="•"/>
            </a:pPr>
            <a:r>
              <a:rPr lang="en-US" sz="800">
                <a:solidFill>
                  <a:schemeClr val="bg1"/>
                </a:solidFill>
              </a:rPr>
              <a:t>AR 601-280 (Army Retention Program)</a:t>
            </a:r>
          </a:p>
          <a:p>
            <a:pPr marL="171450" indent="-171450">
              <a:buFont typeface="Arial" panose="020B0604020202020204" pitchFamily="34" charset="0"/>
              <a:buChar char="•"/>
            </a:pPr>
            <a:r>
              <a:rPr lang="en-US" sz="800">
                <a:solidFill>
                  <a:schemeClr val="bg1"/>
                </a:solidFill>
              </a:rPr>
              <a:t>AR 614-100 (Officer Assignment Policies, Details, and Transfers)</a:t>
            </a:r>
          </a:p>
          <a:p>
            <a:pPr marL="171450" indent="-171450">
              <a:buFont typeface="Arial" panose="020B0604020202020204" pitchFamily="34" charset="0"/>
              <a:buChar char="•"/>
            </a:pPr>
            <a:r>
              <a:rPr lang="en-US" sz="800">
                <a:solidFill>
                  <a:schemeClr val="bg1"/>
                </a:solidFill>
              </a:rPr>
              <a:t>AR 614-200 (Enlisted Assignments and Utilization Management)</a:t>
            </a:r>
          </a:p>
        </p:txBody>
      </p:sp>
    </p:spTree>
    <p:extLst>
      <p:ext uri="{BB962C8B-B14F-4D97-AF65-F5344CB8AC3E}">
        <p14:creationId xmlns:p14="http://schemas.microsoft.com/office/powerpoint/2010/main" val="2049100368"/>
      </p:ext>
    </p:extLst>
  </p:cSld>
  <p:clrMapOvr>
    <a:masterClrMapping/>
  </p:clrMapOvr>
  <p:transition spd="slow">
    <p:fade/>
  </p:transition>
</p:sld>
</file>

<file path=ppt/theme/theme1.xml><?xml version="1.0" encoding="utf-8"?>
<a:theme xmlns:a="http://schemas.openxmlformats.org/drawingml/2006/main" name="MSC Theme">
  <a:themeElements>
    <a:clrScheme name="AMC Branding">
      <a:dk1>
        <a:sysClr val="windowText" lastClr="000000"/>
      </a:dk1>
      <a:lt1>
        <a:sysClr val="window" lastClr="FFFFFF"/>
      </a:lt1>
      <a:dk2>
        <a:srgbClr val="525349"/>
      </a:dk2>
      <a:lt2>
        <a:srgbClr val="7F7F73"/>
      </a:lt2>
      <a:accent1>
        <a:srgbClr val="B8B09C"/>
      </a:accent1>
      <a:accent2>
        <a:srgbClr val="DE1F27"/>
      </a:accent2>
      <a:accent3>
        <a:srgbClr val="214292"/>
      </a:accent3>
      <a:accent4>
        <a:srgbClr val="FFC425"/>
      </a:accent4>
      <a:accent5>
        <a:srgbClr val="F26522"/>
      </a:accent5>
      <a:accent6>
        <a:srgbClr val="70AD47"/>
      </a:accent6>
      <a:hlink>
        <a:srgbClr val="0563C1"/>
      </a:hlink>
      <a:folHlink>
        <a:srgbClr val="7F3F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tns:customPropertyEditors xmlns:tns="http://schemas.microsoft.com/office/2006/customDocumentInformationPanel">
  <tns:showOnOpen>false</tns:showOnOpen>
  <tns:defaultPropertyEditorNamespace>Standard properties</tns:defaultPropertyEditorNamespace>
</tns:customPropertyEditors>
</file>

<file path=customXml/item3.xml><?xml version="1.0" encoding="utf-8"?>
<ct:contentTypeSchema xmlns:ct="http://schemas.microsoft.com/office/2006/metadata/contentType" xmlns:ma="http://schemas.microsoft.com/office/2006/metadata/properties/metaAttributes" ct:_="" ma:_="" ma:contentTypeName="Document" ma:contentTypeID="0x010100C54CFA82DD26E243A8BDE0B15DF91925" ma:contentTypeVersion="0" ma:contentTypeDescription="Create a new document." ma:contentTypeScope="" ma:versionID="4fb77b01e866fe7310d73f3773aec80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C6486FF-65CB-499E-AA83-1D0A1646FE5A}">
  <ds:schemaRefs>
    <ds:schemaRef ds:uri="http://schemas.microsoft.com/sharepoint/v3/contenttype/forms"/>
  </ds:schemaRefs>
</ds:datastoreItem>
</file>

<file path=customXml/itemProps2.xml><?xml version="1.0" encoding="utf-8"?>
<ds:datastoreItem xmlns:ds="http://schemas.openxmlformats.org/officeDocument/2006/customXml" ds:itemID="{1D9B490E-0250-4FC5-A478-10AD24AAD525}">
  <ds:schemaRefs>
    <ds:schemaRef ds:uri="http://schemas.microsoft.com/office/2006/customDocumentInformationPanel"/>
  </ds:schemaRefs>
</ds:datastoreItem>
</file>

<file path=customXml/itemProps3.xml><?xml version="1.0" encoding="utf-8"?>
<ds:datastoreItem xmlns:ds="http://schemas.openxmlformats.org/officeDocument/2006/customXml" ds:itemID="{3D6104DA-FC5C-4BF0-BF3E-208E5360295E}"/>
</file>

<file path=customXml/itemProps4.xml><?xml version="1.0" encoding="utf-8"?>
<ds:datastoreItem xmlns:ds="http://schemas.openxmlformats.org/officeDocument/2006/customXml" ds:itemID="{EE87DDFF-D288-43B3-9099-279B39DE6806}">
  <ds:schemaRefs>
    <ds:schemaRef ds:uri="e32d4d3b-2fab-45f0-8b16-bfb319eb736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(4:3)</PresentationFormat>
  <Slides>63</Slides>
  <Notes>56</Notes>
  <HiddenSlides>0</HiddenSlide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MSC Theme</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AMC PowerPoint Presentation Template</dc:title>
  <dc:subject>Presentation</dc:subject>
  <dc:creator>Jones, Mark S CTR AMC</dc:creator>
  <cp:revision>6</cp:revision>
  <cp:lastPrinted>2022-01-31T16:17:56Z</cp:lastPrinted>
  <dcterms:created xsi:type="dcterms:W3CDTF">2017-05-18T14:22:46Z</dcterms:created>
  <dcterms:modified xsi:type="dcterms:W3CDTF">2022-02-02T14:50:14Z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0x010100C54CFA82DD26E243A8BDE0B15DF91925</vt:lpwstr>
  </property>
</Properties>
</file>